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5"/>
  </p:notesMasterIdLst>
  <p:handoutMasterIdLst>
    <p:handoutMasterId r:id="rId36"/>
  </p:handoutMasterIdLst>
  <p:sldIdLst>
    <p:sldId id="256" r:id="rId2"/>
    <p:sldId id="268" r:id="rId3"/>
    <p:sldId id="270" r:id="rId4"/>
    <p:sldId id="345" r:id="rId5"/>
    <p:sldId id="346" r:id="rId6"/>
    <p:sldId id="278" r:id="rId7"/>
    <p:sldId id="271" r:id="rId8"/>
    <p:sldId id="274" r:id="rId9"/>
    <p:sldId id="275" r:id="rId10"/>
    <p:sldId id="279" r:id="rId11"/>
    <p:sldId id="284" r:id="rId12"/>
    <p:sldId id="286" r:id="rId13"/>
    <p:sldId id="281" r:id="rId14"/>
    <p:sldId id="282" r:id="rId15"/>
    <p:sldId id="324" r:id="rId16"/>
    <p:sldId id="330" r:id="rId17"/>
    <p:sldId id="332" r:id="rId18"/>
    <p:sldId id="326" r:id="rId19"/>
    <p:sldId id="327" r:id="rId20"/>
    <p:sldId id="328" r:id="rId21"/>
    <p:sldId id="329" r:id="rId22"/>
    <p:sldId id="347" r:id="rId23"/>
    <p:sldId id="335" r:id="rId24"/>
    <p:sldId id="333" r:id="rId25"/>
    <p:sldId id="334" r:id="rId26"/>
    <p:sldId id="336" r:id="rId27"/>
    <p:sldId id="337" r:id="rId28"/>
    <p:sldId id="341" r:id="rId29"/>
    <p:sldId id="339" r:id="rId30"/>
    <p:sldId id="340" r:id="rId31"/>
    <p:sldId id="342" r:id="rId32"/>
    <p:sldId id="343" r:id="rId33"/>
    <p:sldId id="344" r:id="rId3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67" autoAdjust="0"/>
    <p:restoredTop sz="86508" autoAdjust="0"/>
  </p:normalViewPr>
  <p:slideViewPr>
    <p:cSldViewPr>
      <p:cViewPr>
        <p:scale>
          <a:sx n="66" d="100"/>
          <a:sy n="66" d="100"/>
        </p:scale>
        <p:origin x="-1272" y="-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1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E323C319-0350-4FE8-AF3A-0329EFBAD71B}" type="datetimeFigureOut">
              <a:rPr lang="en-US"/>
              <a:pPr>
                <a:defRPr/>
              </a:pPr>
              <a:t>1/21/2013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9323B705-0DA3-4BE2-80A5-FB3B598A130B}" type="slidenum">
              <a:rPr lang="en-US"/>
              <a:pPr>
                <a:defRPr/>
              </a:pPr>
              <a:t>‹#›</a:t>
            </a:fld>
            <a:endParaRPr lang="en-US"/>
          </a:p>
        </p:txBody>
      </p:sp>
    </p:spTree>
    <p:extLst>
      <p:ext uri="{BB962C8B-B14F-4D97-AF65-F5344CB8AC3E}">
        <p14:creationId xmlns:p14="http://schemas.microsoft.com/office/powerpoint/2010/main" val="5001259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E053D37-D1BC-4D9E-AA88-1C04FF8CDE2F}" type="datetimeFigureOut">
              <a:rPr lang="en-US"/>
              <a:pPr>
                <a:defRPr/>
              </a:pPr>
              <a:t>1/21/2013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53EE0DEC-2DE6-4276-92E4-BBABD4E46908}" type="slidenum">
              <a:rPr lang="en-US"/>
              <a:pPr>
                <a:defRPr/>
              </a:pPr>
              <a:t>‹#›</a:t>
            </a:fld>
            <a:endParaRPr lang="en-US"/>
          </a:p>
        </p:txBody>
      </p:sp>
    </p:spTree>
    <p:extLst>
      <p:ext uri="{BB962C8B-B14F-4D97-AF65-F5344CB8AC3E}">
        <p14:creationId xmlns:p14="http://schemas.microsoft.com/office/powerpoint/2010/main" val="13047555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FAA3DE4-C56E-4AAD-A7EF-EAE5674592D4}"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3EE0DEC-2DE6-4276-92E4-BBABD4E46908}" type="slidenum">
              <a:rPr lang="en-US" smtClean="0"/>
              <a:pPr>
                <a:defRPr/>
              </a:pPr>
              <a:t>33</a:t>
            </a:fld>
            <a:endParaRPr lang="en-US"/>
          </a:p>
        </p:txBody>
      </p:sp>
    </p:spTree>
    <p:extLst>
      <p:ext uri="{BB962C8B-B14F-4D97-AF65-F5344CB8AC3E}">
        <p14:creationId xmlns:p14="http://schemas.microsoft.com/office/powerpoint/2010/main" val="4214662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reeform 2"/>
          <p:cNvSpPr>
            <a:spLocks/>
          </p:cNvSpPr>
          <p:nvPr/>
        </p:nvSpPr>
        <p:spPr bwMode="gray">
          <a:xfrm>
            <a:off x="690563" y="3340100"/>
            <a:ext cx="7653337" cy="485775"/>
          </a:xfrm>
          <a:custGeom>
            <a:avLst/>
            <a:gdLst/>
            <a:ahLst/>
            <a:cxnLst>
              <a:cxn ang="0">
                <a:pos x="163" y="200"/>
              </a:cxn>
              <a:cxn ang="0">
                <a:pos x="4128" y="200"/>
              </a:cxn>
              <a:cxn ang="0">
                <a:pos x="4128" y="429"/>
              </a:cxn>
              <a:cxn ang="0">
                <a:pos x="0" y="441"/>
              </a:cxn>
              <a:cxn ang="0">
                <a:pos x="163" y="200"/>
              </a:cxn>
            </a:cxnLst>
            <a:rect l="0" t="0" r="r" b="b"/>
            <a:pathLst>
              <a:path w="4128" h="479">
                <a:moveTo>
                  <a:pt x="163" y="200"/>
                </a:moveTo>
                <a:cubicBezTo>
                  <a:pt x="163" y="200"/>
                  <a:pt x="2054" y="0"/>
                  <a:pt x="4128" y="200"/>
                </a:cubicBezTo>
                <a:cubicBezTo>
                  <a:pt x="4128" y="200"/>
                  <a:pt x="4128" y="314"/>
                  <a:pt x="4128" y="429"/>
                </a:cubicBezTo>
                <a:cubicBezTo>
                  <a:pt x="2371" y="200"/>
                  <a:pt x="688" y="479"/>
                  <a:pt x="0" y="441"/>
                </a:cubicBezTo>
                <a:lnTo>
                  <a:pt x="163" y="200"/>
                </a:lnTo>
                <a:close/>
              </a:path>
            </a:pathLst>
          </a:custGeom>
          <a:solidFill>
            <a:schemeClr val="hlink">
              <a:alpha val="50000"/>
            </a:schemeClr>
          </a:solidFill>
          <a:ln w="9525">
            <a:noFill/>
            <a:round/>
            <a:headEnd/>
            <a:tailEnd/>
          </a:ln>
        </p:spPr>
        <p:txBody>
          <a:bodyPr wrap="none" anchor="ctr"/>
          <a:lstStyle/>
          <a:p>
            <a:pPr>
              <a:defRPr/>
            </a:pPr>
            <a:endParaRPr lang="en-US"/>
          </a:p>
        </p:txBody>
      </p:sp>
      <p:sp>
        <p:nvSpPr>
          <p:cNvPr id="79875" name="Rectangle 3"/>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79876" name="Rectangle 4"/>
          <p:cNvSpPr>
            <a:spLocks noGrp="1" noChangeArrowheads="1"/>
          </p:cNvSpPr>
          <p:nvPr>
            <p:ph type="subTitle" idx="1"/>
          </p:nvPr>
        </p:nvSpPr>
        <p:spPr>
          <a:xfrm>
            <a:off x="1371600" y="3886200"/>
            <a:ext cx="6400800" cy="1752600"/>
          </a:xfrm>
        </p:spPr>
        <p:txBody>
          <a:bodyPr/>
          <a:lstStyle>
            <a:lvl1pPr marL="0" indent="0" algn="ctr">
              <a:buFont typeface="Monotype Sorts" pitchFamily="2" charset="2"/>
              <a:buNone/>
              <a:defRPr/>
            </a:lvl1pPr>
          </a:lstStyle>
          <a:p>
            <a:r>
              <a:rPr lang="en-US"/>
              <a:t>Click to edit Master subtitle style</a:t>
            </a:r>
          </a:p>
        </p:txBody>
      </p:sp>
      <p:sp>
        <p:nvSpPr>
          <p:cNvPr id="5" name="Rectangle 5"/>
          <p:cNvSpPr>
            <a:spLocks noGrp="1" noChangeArrowheads="1"/>
          </p:cNvSpPr>
          <p:nvPr>
            <p:ph type="dt" sz="half" idx="10"/>
          </p:nvPr>
        </p:nvSpPr>
        <p:spPr/>
        <p:txBody>
          <a:bodyPr/>
          <a:lstStyle>
            <a:lvl1pPr>
              <a:defRPr>
                <a:solidFill>
                  <a:srgbClr val="578963"/>
                </a:solidFill>
              </a:defRPr>
            </a:lvl1pPr>
          </a:lstStyle>
          <a:p>
            <a:pPr>
              <a:defRPr/>
            </a:pPr>
            <a:endParaRPr lang="en-US"/>
          </a:p>
        </p:txBody>
      </p:sp>
      <p:sp>
        <p:nvSpPr>
          <p:cNvPr id="6" name="Rectangle 6"/>
          <p:cNvSpPr>
            <a:spLocks noGrp="1" noChangeArrowheads="1"/>
          </p:cNvSpPr>
          <p:nvPr>
            <p:ph type="ftr" sz="quarter" idx="11"/>
          </p:nvPr>
        </p:nvSpPr>
        <p:spPr/>
        <p:txBody>
          <a:bodyPr/>
          <a:lstStyle>
            <a:lvl1pPr>
              <a:defRPr>
                <a:solidFill>
                  <a:srgbClr val="578963"/>
                </a:solidFill>
              </a:defRPr>
            </a:lvl1pPr>
          </a:lstStyle>
          <a:p>
            <a:pPr>
              <a:defRPr/>
            </a:pPr>
            <a:endParaRPr lang="en-US"/>
          </a:p>
        </p:txBody>
      </p:sp>
      <p:sp>
        <p:nvSpPr>
          <p:cNvPr id="7" name="Rectangle 7"/>
          <p:cNvSpPr>
            <a:spLocks noGrp="1" noChangeArrowheads="1"/>
          </p:cNvSpPr>
          <p:nvPr>
            <p:ph type="sldNum" sz="quarter" idx="12"/>
          </p:nvPr>
        </p:nvSpPr>
        <p:spPr/>
        <p:txBody>
          <a:bodyPr/>
          <a:lstStyle>
            <a:lvl1pPr>
              <a:defRPr>
                <a:solidFill>
                  <a:srgbClr val="578963"/>
                </a:solidFill>
              </a:defRPr>
            </a:lvl1pPr>
          </a:lstStyle>
          <a:p>
            <a:pPr>
              <a:defRPr/>
            </a:pPr>
            <a:fld id="{922ACB95-86D9-4A64-950F-6B3E3330F33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ECDE2F2-0DA9-48CF-B768-A9090833BEF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457200"/>
            <a:ext cx="194310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4572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D07E2F8-6FB2-4054-AA8D-9EAA4FC69FD4}"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74425A4-63A8-4950-9605-3DB7AC68DF6F}"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0000" cy="4114800"/>
          </a:xfrm>
        </p:spPr>
        <p:txBody>
          <a:bodyPr/>
          <a:lstStyle/>
          <a:p>
            <a:pPr lvl="0"/>
            <a:endParaRPr lang="en-US" noProof="0" smtClean="0"/>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D7E07F4-70BC-4FBE-B575-FBF3FA4A33C8}"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11430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685800" y="1981200"/>
            <a:ext cx="3810000" cy="4114800"/>
          </a:xfrm>
        </p:spPr>
        <p:txBody>
          <a:bodyPr/>
          <a:lstStyle/>
          <a:p>
            <a:pPr lvl="0"/>
            <a:endParaRPr lang="en-US" noProof="0" smtClean="0"/>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1A708E0-91ED-47D6-9445-232659B06DDA}"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4D0C902-541D-42C0-8F77-57383027AD3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EF84072-90E9-42A2-AE39-940C73DD859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7B3F5BE-C0BC-49E2-8371-61373044D5C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A218A1E-2021-41B2-B0D3-A0FE11E5EDB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D664857-F510-472F-AE52-26F7E15E4DF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2FA32A8-EAFD-4140-975E-78E5DD7F7B8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03D2867-7CB7-401A-89E0-198D1B669EE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19E6AE1-62E8-4E56-88A8-36058A2D545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A9C9F36-8DB9-419B-8720-D1DDDC236C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7"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457200"/>
            <a:ext cx="77724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8852"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spcBef>
                <a:spcPct val="50000"/>
              </a:spcBef>
              <a:defRPr sz="1400">
                <a:solidFill>
                  <a:schemeClr val="bg2"/>
                </a:solidFill>
              </a:defRPr>
            </a:lvl1pPr>
          </a:lstStyle>
          <a:p>
            <a:pPr>
              <a:defRPr/>
            </a:pPr>
            <a:endParaRPr lang="en-US"/>
          </a:p>
        </p:txBody>
      </p:sp>
      <p:sp>
        <p:nvSpPr>
          <p:cNvPr id="7885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spcBef>
                <a:spcPct val="50000"/>
              </a:spcBef>
              <a:defRPr sz="1400">
                <a:solidFill>
                  <a:schemeClr val="bg2"/>
                </a:solidFill>
              </a:defRPr>
            </a:lvl1pPr>
          </a:lstStyle>
          <a:p>
            <a:pPr>
              <a:defRPr/>
            </a:pPr>
            <a:endParaRPr lang="en-US"/>
          </a:p>
        </p:txBody>
      </p:sp>
      <p:sp>
        <p:nvSpPr>
          <p:cNvPr id="78854"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spcBef>
                <a:spcPct val="50000"/>
              </a:spcBef>
              <a:defRPr sz="1400">
                <a:solidFill>
                  <a:schemeClr val="bg2"/>
                </a:solidFill>
              </a:defRPr>
            </a:lvl1pPr>
          </a:lstStyle>
          <a:p>
            <a:pPr>
              <a:defRPr/>
            </a:pPr>
            <a:fld id="{DDB0C6AD-8B0F-4401-B6E7-C4AE65EA14D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6"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Lst>
  <p:txStyles>
    <p:titleStyle>
      <a:lvl1pPr algn="l" rtl="0" eaLnBrk="0" fontAlgn="base" hangingPunct="0">
        <a:spcBef>
          <a:spcPct val="0"/>
        </a:spcBef>
        <a:spcAft>
          <a:spcPct val="0"/>
        </a:spcAft>
        <a:defRPr kumimoji="1" sz="4400">
          <a:solidFill>
            <a:schemeClr val="tx2"/>
          </a:solidFill>
          <a:latin typeface="+mj-lt"/>
          <a:ea typeface="+mj-ea"/>
          <a:cs typeface="+mj-cs"/>
        </a:defRPr>
      </a:lvl1pPr>
      <a:lvl2pPr algn="l" rtl="0" eaLnBrk="0" fontAlgn="base" hangingPunct="0">
        <a:spcBef>
          <a:spcPct val="0"/>
        </a:spcBef>
        <a:spcAft>
          <a:spcPct val="0"/>
        </a:spcAft>
        <a:defRPr kumimoji="1" sz="4400">
          <a:solidFill>
            <a:schemeClr val="tx2"/>
          </a:solidFill>
          <a:latin typeface="Times New Roman" pitchFamily="18" charset="0"/>
        </a:defRPr>
      </a:lvl2pPr>
      <a:lvl3pPr algn="l" rtl="0" eaLnBrk="0" fontAlgn="base" hangingPunct="0">
        <a:spcBef>
          <a:spcPct val="0"/>
        </a:spcBef>
        <a:spcAft>
          <a:spcPct val="0"/>
        </a:spcAft>
        <a:defRPr kumimoji="1" sz="4400">
          <a:solidFill>
            <a:schemeClr val="tx2"/>
          </a:solidFill>
          <a:latin typeface="Times New Roman" pitchFamily="18" charset="0"/>
        </a:defRPr>
      </a:lvl3pPr>
      <a:lvl4pPr algn="l" rtl="0" eaLnBrk="0" fontAlgn="base" hangingPunct="0">
        <a:spcBef>
          <a:spcPct val="0"/>
        </a:spcBef>
        <a:spcAft>
          <a:spcPct val="0"/>
        </a:spcAft>
        <a:defRPr kumimoji="1" sz="4400">
          <a:solidFill>
            <a:schemeClr val="tx2"/>
          </a:solidFill>
          <a:latin typeface="Times New Roman" pitchFamily="18" charset="0"/>
        </a:defRPr>
      </a:lvl4pPr>
      <a:lvl5pPr algn="l" rtl="0" eaLnBrk="0" fontAlgn="base" hangingPunct="0">
        <a:spcBef>
          <a:spcPct val="0"/>
        </a:spcBef>
        <a:spcAft>
          <a:spcPct val="0"/>
        </a:spcAft>
        <a:defRPr kumimoji="1" sz="4400">
          <a:solidFill>
            <a:schemeClr val="tx2"/>
          </a:solidFill>
          <a:latin typeface="Times New Roman" pitchFamily="18" charset="0"/>
        </a:defRPr>
      </a:lvl5pPr>
      <a:lvl6pPr marL="457200" algn="l" rtl="0" eaLnBrk="0" fontAlgn="base" hangingPunct="0">
        <a:spcBef>
          <a:spcPct val="0"/>
        </a:spcBef>
        <a:spcAft>
          <a:spcPct val="0"/>
        </a:spcAft>
        <a:defRPr kumimoji="1" sz="4400">
          <a:solidFill>
            <a:schemeClr val="tx2"/>
          </a:solidFill>
          <a:latin typeface="Times New Roman" pitchFamily="18" charset="0"/>
        </a:defRPr>
      </a:lvl6pPr>
      <a:lvl7pPr marL="914400" algn="l" rtl="0" eaLnBrk="0" fontAlgn="base" hangingPunct="0">
        <a:spcBef>
          <a:spcPct val="0"/>
        </a:spcBef>
        <a:spcAft>
          <a:spcPct val="0"/>
        </a:spcAft>
        <a:defRPr kumimoji="1" sz="4400">
          <a:solidFill>
            <a:schemeClr val="tx2"/>
          </a:solidFill>
          <a:latin typeface="Times New Roman" pitchFamily="18" charset="0"/>
        </a:defRPr>
      </a:lvl7pPr>
      <a:lvl8pPr marL="1371600" algn="l" rtl="0" eaLnBrk="0" fontAlgn="base" hangingPunct="0">
        <a:spcBef>
          <a:spcPct val="0"/>
        </a:spcBef>
        <a:spcAft>
          <a:spcPct val="0"/>
        </a:spcAft>
        <a:defRPr kumimoji="1" sz="4400">
          <a:solidFill>
            <a:schemeClr val="tx2"/>
          </a:solidFill>
          <a:latin typeface="Times New Roman" pitchFamily="18" charset="0"/>
        </a:defRPr>
      </a:lvl8pPr>
      <a:lvl9pPr marL="1828800" algn="l" rtl="0" eaLnBrk="0" fontAlgn="base" hangingPunct="0">
        <a:spcBef>
          <a:spcPct val="0"/>
        </a:spcBef>
        <a:spcAft>
          <a:spcPct val="0"/>
        </a:spcAft>
        <a:defRPr kumimoji="1"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bg2"/>
        </a:buClr>
        <a:buFont typeface="Monotype Sorts" pitchFamily="2" charset="2"/>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SzPct val="50000"/>
        <a:buFont typeface="Monotype Sorts" pitchFamily="2" charset="2"/>
        <a:buChar char="l"/>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youtube.com/watch?v=2o3wQ-mJZuQ" TargetMode="Externa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pbs.org/wgbh/evolution/library/01/2/quicktime/l_012_02.html" TargetMode="External"/><Relationship Id="rId2" Type="http://schemas.openxmlformats.org/officeDocument/2006/relationships/hyperlink" Target="http://www.youtube.com/watch?v=1fN7rOwDyMQ" TargetMode="Externa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pbs.org/wgbh/nova/genome/media/2809_q056_03.htm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pbs.org/pov/inthefamily/video_classroom1.php"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coep.pharmacy.arizona.edu/curriculum/goodcells/slides.html" TargetMode="Externa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www.youtube.com/watch?v=LEpTTolebqo"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Desktop/2nd%20Nine%20Weeks/Unit%204%20-%20Life%20Science/Cancer%20Cells/Cancer/Cancer%20Facts%20%20%20How%20Does%20Lung%20Cancer%20Develop%20.avi"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www.youtube.com/watch?v=dd2jYSTi9NM"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youtube.com/watch?v=zwibgNGe4aY"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biology.about.com/od/biologylabhowtos/ht/dnafromabanana.ht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youtube.com/watch?v=dhS89DfP-aQ"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teachersdomain.org/resource/tdc02.sci.life.gen.hg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guardian.co.uk/science/video/2012/sep/05/encode-human-genome-junk-dna-video"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schooltube.com/video/79993a85a3ae0c3d6321/Cloning-Animation" TargetMode="Externa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143000"/>
            <a:ext cx="8077200" cy="3810000"/>
          </a:xfrm>
        </p:spPr>
        <p:txBody>
          <a:bodyPr/>
          <a:lstStyle/>
          <a:p>
            <a:r>
              <a:rPr lang="en-US" sz="14200" smtClean="0">
                <a:latin typeface="Stencil" pitchFamily="82" charset="0"/>
              </a:rPr>
              <a:t>Genetic</a:t>
            </a:r>
            <a:r>
              <a:rPr lang="en-US" sz="10600" smtClean="0">
                <a:latin typeface="Stencil" pitchFamily="82" charset="0"/>
              </a:rPr>
              <a:t>   </a:t>
            </a:r>
            <a:r>
              <a:rPr lang="en-US" sz="9600" smtClean="0">
                <a:latin typeface="Stencil" pitchFamily="82" charset="0"/>
              </a:rPr>
              <a:t>Disorders</a:t>
            </a:r>
          </a:p>
        </p:txBody>
      </p:sp>
      <p:sp>
        <p:nvSpPr>
          <p:cNvPr id="3075" name="Rectangle 3"/>
          <p:cNvSpPr>
            <a:spLocks noGrp="1" noChangeArrowheads="1"/>
          </p:cNvSpPr>
          <p:nvPr>
            <p:ph type="subTitle" idx="1"/>
          </p:nvPr>
        </p:nvSpPr>
        <p:spPr>
          <a:xfrm>
            <a:off x="1371600" y="5029200"/>
            <a:ext cx="6400800" cy="609600"/>
          </a:xfrm>
        </p:spPr>
        <p:txBody>
          <a:bodyPr/>
          <a:lstStyle/>
          <a:p>
            <a:r>
              <a:rPr lang="en-US" smtClean="0"/>
              <a:t>Inheritance of Genetic Traits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2514600"/>
            <a:ext cx="7772400" cy="1143000"/>
          </a:xfrm>
        </p:spPr>
        <p:txBody>
          <a:bodyPr/>
          <a:lstStyle/>
          <a:p>
            <a:pPr algn="ctr"/>
            <a:r>
              <a:rPr lang="en-US" sz="4800" smtClean="0"/>
              <a:t>Genetic Disorders</a:t>
            </a:r>
            <a:r>
              <a:rPr lang="en-US" sz="4000" smtClean="0"/>
              <a:t/>
            </a:r>
            <a:br>
              <a:rPr lang="en-US" sz="4000" smtClean="0"/>
            </a:br>
            <a:endParaRPr lang="en-US" sz="40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457200"/>
            <a:ext cx="7772400" cy="457200"/>
          </a:xfrm>
        </p:spPr>
        <p:txBody>
          <a:bodyPr/>
          <a:lstStyle/>
          <a:p>
            <a:r>
              <a:rPr lang="en-US" dirty="0" smtClean="0"/>
              <a:t>Sickle Cell Anemia</a:t>
            </a:r>
          </a:p>
        </p:txBody>
      </p:sp>
      <p:sp>
        <p:nvSpPr>
          <p:cNvPr id="16387" name="Rectangle 5"/>
          <p:cNvSpPr>
            <a:spLocks noGrp="1" noChangeArrowheads="1"/>
          </p:cNvSpPr>
          <p:nvPr>
            <p:ph type="body" sz="half" idx="2"/>
          </p:nvPr>
        </p:nvSpPr>
        <p:spPr>
          <a:xfrm>
            <a:off x="4648200" y="1219200"/>
            <a:ext cx="3810000" cy="4876800"/>
          </a:xfrm>
        </p:spPr>
        <p:txBody>
          <a:bodyPr/>
          <a:lstStyle/>
          <a:p>
            <a:pPr>
              <a:lnSpc>
                <a:spcPct val="90000"/>
              </a:lnSpc>
              <a:buClrTx/>
            </a:pPr>
            <a:r>
              <a:rPr lang="en-US" sz="2400" u="sng" dirty="0" smtClean="0">
                <a:latin typeface="Arial" charset="0"/>
                <a:cs typeface="Arial" charset="0"/>
              </a:rPr>
              <a:t>Inherited</a:t>
            </a:r>
          </a:p>
          <a:p>
            <a:pPr>
              <a:lnSpc>
                <a:spcPct val="90000"/>
              </a:lnSpc>
              <a:buClrTx/>
            </a:pPr>
            <a:r>
              <a:rPr lang="en-US" sz="2400" u="sng" dirty="0" smtClean="0">
                <a:latin typeface="Arial" charset="0"/>
                <a:cs typeface="Arial" charset="0"/>
              </a:rPr>
              <a:t>red </a:t>
            </a:r>
            <a:r>
              <a:rPr lang="en-US" sz="2400" u="sng" dirty="0" smtClean="0">
                <a:latin typeface="Arial" charset="0"/>
                <a:cs typeface="Arial" charset="0"/>
              </a:rPr>
              <a:t>blood cells, normally disc-shaped, become crescent </a:t>
            </a:r>
            <a:r>
              <a:rPr lang="en-US" sz="2400" u="sng" dirty="0" smtClean="0">
                <a:latin typeface="Arial" charset="0"/>
                <a:cs typeface="Arial" charset="0"/>
              </a:rPr>
              <a:t>shaped</a:t>
            </a:r>
          </a:p>
          <a:p>
            <a:pPr>
              <a:lnSpc>
                <a:spcPct val="90000"/>
              </a:lnSpc>
              <a:buClrTx/>
            </a:pPr>
            <a:r>
              <a:rPr lang="en-US" sz="2400" u="sng" dirty="0" smtClean="0">
                <a:latin typeface="Arial" charset="0"/>
                <a:cs typeface="Arial" charset="0"/>
              </a:rPr>
              <a:t>function </a:t>
            </a:r>
            <a:r>
              <a:rPr lang="en-US" sz="2400" u="sng" dirty="0" smtClean="0">
                <a:latin typeface="Arial" charset="0"/>
                <a:cs typeface="Arial" charset="0"/>
              </a:rPr>
              <a:t>abnormally </a:t>
            </a:r>
            <a:r>
              <a:rPr lang="en-US" sz="2400" dirty="0" smtClean="0">
                <a:latin typeface="Arial" charset="0"/>
                <a:cs typeface="Arial" charset="0"/>
              </a:rPr>
              <a:t>and cause small blood </a:t>
            </a:r>
            <a:r>
              <a:rPr lang="en-US" sz="2400" dirty="0" smtClean="0">
                <a:latin typeface="Arial" charset="0"/>
                <a:cs typeface="Arial" charset="0"/>
              </a:rPr>
              <a:t>clots</a:t>
            </a:r>
          </a:p>
          <a:p>
            <a:pPr>
              <a:lnSpc>
                <a:spcPct val="90000"/>
              </a:lnSpc>
              <a:buClrTx/>
            </a:pPr>
            <a:r>
              <a:rPr lang="en-US" sz="2400" dirty="0" smtClean="0">
                <a:latin typeface="Arial" charset="0"/>
                <a:cs typeface="Arial" charset="0"/>
              </a:rPr>
              <a:t> </a:t>
            </a:r>
            <a:r>
              <a:rPr lang="en-US" sz="2400" dirty="0" smtClean="0">
                <a:latin typeface="Arial" charset="0"/>
                <a:cs typeface="Arial" charset="0"/>
              </a:rPr>
              <a:t>These clots give rise to recurrent painful episodes called "sickle cell pain crises". </a:t>
            </a:r>
            <a:endParaRPr lang="en-US" sz="2400" dirty="0" smtClean="0">
              <a:latin typeface="Arial" charset="0"/>
              <a:cs typeface="Arial" charset="0"/>
            </a:endParaRPr>
          </a:p>
          <a:p>
            <a:pPr>
              <a:lnSpc>
                <a:spcPct val="90000"/>
              </a:lnSpc>
              <a:buClrTx/>
            </a:pPr>
            <a:r>
              <a:rPr lang="en-US" sz="2400" dirty="0" smtClean="0">
                <a:latin typeface="Arial" charset="0"/>
                <a:cs typeface="Arial" charset="0"/>
                <a:hlinkClick r:id="rId2"/>
              </a:rPr>
              <a:t>http</a:t>
            </a:r>
            <a:r>
              <a:rPr lang="en-US" sz="2400" dirty="0">
                <a:latin typeface="Arial" charset="0"/>
                <a:cs typeface="Arial" charset="0"/>
                <a:hlinkClick r:id="rId2"/>
              </a:rPr>
              <a:t>://</a:t>
            </a:r>
            <a:r>
              <a:rPr lang="en-US" sz="2400" dirty="0" smtClean="0">
                <a:latin typeface="Arial" charset="0"/>
                <a:cs typeface="Arial" charset="0"/>
                <a:hlinkClick r:id="rId2"/>
              </a:rPr>
              <a:t>www.youtube.com/watch?v=2o3wQ-mJZuQ</a:t>
            </a:r>
            <a:endParaRPr lang="en-US" sz="2400" dirty="0" smtClean="0">
              <a:latin typeface="Arial" charset="0"/>
              <a:cs typeface="Arial" charset="0"/>
            </a:endParaRPr>
          </a:p>
          <a:p>
            <a:pPr>
              <a:lnSpc>
                <a:spcPct val="90000"/>
              </a:lnSpc>
            </a:pPr>
            <a:endParaRPr lang="en-US" sz="2400" dirty="0" smtClean="0">
              <a:latin typeface="Arial" charset="0"/>
              <a:cs typeface="Arial" charset="0"/>
            </a:endParaRPr>
          </a:p>
          <a:p>
            <a:pPr>
              <a:lnSpc>
                <a:spcPct val="90000"/>
              </a:lnSpc>
            </a:pPr>
            <a:endParaRPr lang="en-US" sz="2400" dirty="0" smtClean="0"/>
          </a:p>
        </p:txBody>
      </p:sp>
      <p:pic>
        <p:nvPicPr>
          <p:cNvPr id="16388" name="Picture 6" descr="Red blood cells, sickle cell"/>
          <p:cNvPicPr>
            <a:picLocks noGrp="1" noChangeAspect="1" noChangeArrowheads="1"/>
          </p:cNvPicPr>
          <p:nvPr>
            <p:ph type="clipArt" sz="half" idx="1"/>
          </p:nvPr>
        </p:nvPicPr>
        <p:blipFill>
          <a:blip r:embed="rId3" cstate="print"/>
          <a:srcRect/>
          <a:stretch>
            <a:fillRect/>
          </a:stretch>
        </p:blipFill>
        <p:spPr>
          <a:xfrm>
            <a:off x="533400" y="2133600"/>
            <a:ext cx="3810000" cy="2814637"/>
          </a:xfrm>
          <a:noFill/>
        </p:spPr>
      </p:pic>
      <p:pic>
        <p:nvPicPr>
          <p:cNvPr id="5" name="Picture 2" descr="http://clipartist.info/SVG/scallywag/CLIPARTIST.NET/barretr/pencil-1979px.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2933" y="54429"/>
            <a:ext cx="1351867" cy="13525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457200"/>
            <a:ext cx="5257800" cy="1143000"/>
          </a:xfrm>
        </p:spPr>
        <p:txBody>
          <a:bodyPr/>
          <a:lstStyle/>
          <a:p>
            <a:r>
              <a:rPr lang="en-US" smtClean="0"/>
              <a:t>Sickle Cell </a:t>
            </a:r>
          </a:p>
        </p:txBody>
      </p:sp>
      <p:sp>
        <p:nvSpPr>
          <p:cNvPr id="17411" name="Rectangle 3"/>
          <p:cNvSpPr>
            <a:spLocks noGrp="1" noChangeArrowheads="1"/>
          </p:cNvSpPr>
          <p:nvPr>
            <p:ph type="body" idx="1"/>
          </p:nvPr>
        </p:nvSpPr>
        <p:spPr>
          <a:xfrm>
            <a:off x="685800" y="2286000"/>
            <a:ext cx="7772400" cy="3124200"/>
          </a:xfrm>
        </p:spPr>
        <p:txBody>
          <a:bodyPr/>
          <a:lstStyle/>
          <a:p>
            <a:r>
              <a:rPr lang="en-US" b="1" smtClean="0"/>
              <a:t>Sickle cell disease is most commonly found in African American populations.  This disease was discovered over 80 years ago, but has not been given the attention it deserves.</a:t>
            </a:r>
          </a:p>
        </p:txBody>
      </p:sp>
      <p:sp>
        <p:nvSpPr>
          <p:cNvPr id="17412" name="Rectangle 4"/>
          <p:cNvSpPr>
            <a:spLocks noChangeArrowheads="1"/>
          </p:cNvSpPr>
          <p:nvPr/>
        </p:nvSpPr>
        <p:spPr bwMode="auto">
          <a:xfrm>
            <a:off x="-3175" y="2500313"/>
            <a:ext cx="9144000" cy="0"/>
          </a:xfrm>
          <a:prstGeom prst="rect">
            <a:avLst/>
          </a:prstGeom>
          <a:noFill/>
          <a:ln w="9525">
            <a:noFill/>
            <a:miter lim="800000"/>
            <a:headEnd/>
            <a:tailEnd/>
          </a:ln>
        </p:spPr>
        <p:txBody>
          <a:bodyPr>
            <a:spAutoFit/>
          </a:bodyPr>
          <a:lstStyle/>
          <a:p>
            <a:endParaRPr lang="en-US"/>
          </a:p>
        </p:txBody>
      </p:sp>
      <p:pic>
        <p:nvPicPr>
          <p:cNvPr id="17413" name="Picture 6" descr="j0254488"/>
          <p:cNvPicPr>
            <a:picLocks noChangeAspect="1" noChangeArrowheads="1" noCrop="1"/>
          </p:cNvPicPr>
          <p:nvPr/>
        </p:nvPicPr>
        <p:blipFill>
          <a:blip r:embed="rId2" cstate="print"/>
          <a:srcRect/>
          <a:stretch>
            <a:fillRect/>
          </a:stretch>
        </p:blipFill>
        <p:spPr bwMode="auto">
          <a:xfrm>
            <a:off x="7086600" y="685800"/>
            <a:ext cx="1028700" cy="14747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u="sng" dirty="0" smtClean="0"/>
              <a:t>Mutations</a:t>
            </a:r>
          </a:p>
        </p:txBody>
      </p:sp>
      <p:sp>
        <p:nvSpPr>
          <p:cNvPr id="18435" name="Rectangle 3"/>
          <p:cNvSpPr>
            <a:spLocks noGrp="1" noChangeArrowheads="1"/>
          </p:cNvSpPr>
          <p:nvPr>
            <p:ph type="body" idx="1"/>
          </p:nvPr>
        </p:nvSpPr>
        <p:spPr>
          <a:xfrm>
            <a:off x="685800" y="1600200"/>
            <a:ext cx="7772400" cy="4495800"/>
          </a:xfrm>
        </p:spPr>
        <p:txBody>
          <a:bodyPr/>
          <a:lstStyle/>
          <a:p>
            <a:r>
              <a:rPr lang="en-US" sz="3600" u="sng" dirty="0" smtClean="0">
                <a:latin typeface="Comic Sans MS" pitchFamily="66" charset="0"/>
              </a:rPr>
              <a:t>inherited </a:t>
            </a:r>
            <a:r>
              <a:rPr lang="en-US" sz="3600" u="sng" dirty="0" smtClean="0">
                <a:latin typeface="Comic Sans MS" pitchFamily="66" charset="0"/>
              </a:rPr>
              <a:t>from a parent</a:t>
            </a:r>
            <a:r>
              <a:rPr lang="en-US" sz="3600" dirty="0" smtClean="0">
                <a:latin typeface="Comic Sans MS" pitchFamily="66" charset="0"/>
              </a:rPr>
              <a:t> </a:t>
            </a:r>
            <a:endParaRPr lang="en-US" sz="3600" dirty="0" smtClean="0">
              <a:latin typeface="Comic Sans MS" pitchFamily="66" charset="0"/>
            </a:endParaRPr>
          </a:p>
          <a:p>
            <a:r>
              <a:rPr lang="en-US" sz="3600" u="sng" dirty="0" smtClean="0">
                <a:latin typeface="Comic Sans MS" pitchFamily="66" charset="0"/>
              </a:rPr>
              <a:t>a </a:t>
            </a:r>
            <a:r>
              <a:rPr lang="en-US" sz="3600" u="sng" dirty="0" smtClean="0">
                <a:latin typeface="Comic Sans MS" pitchFamily="66" charset="0"/>
              </a:rPr>
              <a:t>mistake that is present in the DNA of </a:t>
            </a:r>
            <a:r>
              <a:rPr lang="en-US" sz="3600" u="sng" dirty="0" smtClean="0">
                <a:latin typeface="Comic Sans MS" pitchFamily="66" charset="0"/>
              </a:rPr>
              <a:t>all </a:t>
            </a:r>
            <a:r>
              <a:rPr lang="en-US" sz="3600" u="sng" dirty="0" smtClean="0">
                <a:latin typeface="Comic Sans MS" pitchFamily="66" charset="0"/>
              </a:rPr>
              <a:t>body cells. </a:t>
            </a:r>
          </a:p>
          <a:p>
            <a:r>
              <a:rPr lang="en-US" sz="3600" dirty="0" smtClean="0">
                <a:latin typeface="Comic Sans MS" pitchFamily="66" charset="0"/>
              </a:rPr>
              <a:t>The mutation is copied every time body cells divide</a:t>
            </a:r>
          </a:p>
        </p:txBody>
      </p:sp>
      <p:pic>
        <p:nvPicPr>
          <p:cNvPr id="4" name="Picture 2" descr="http://clipartist.info/SVG/scallywag/CLIPARTIST.NET/barretr/pencil-1979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82933" y="54429"/>
            <a:ext cx="1351867" cy="13525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body" idx="1"/>
          </p:nvPr>
        </p:nvSpPr>
        <p:spPr/>
        <p:txBody>
          <a:bodyPr/>
          <a:lstStyle/>
          <a:p>
            <a:r>
              <a:rPr lang="en-US" dirty="0" smtClean="0"/>
              <a:t>Mutations occur all the time in every cell in the body. Each cell, however, has the remarkable ability to recognize mistakes and fix them before it passes them along to its descendants. But a cell's DNA repair mechanisms can fail, or be overwhelmed, or become less efficient with age. Over time, mistakes can accumulate.</a:t>
            </a:r>
          </a:p>
          <a:p>
            <a:endParaRPr lang="en-US" dirty="0" smtClean="0"/>
          </a:p>
        </p:txBody>
      </p:sp>
      <p:pic>
        <p:nvPicPr>
          <p:cNvPr id="19459" name="Picture 4" descr="dna-seperater-small"/>
          <p:cNvPicPr>
            <a:picLocks noChangeAspect="1" noChangeArrowheads="1"/>
          </p:cNvPicPr>
          <p:nvPr/>
        </p:nvPicPr>
        <p:blipFill>
          <a:blip r:embed="rId2" cstate="print"/>
          <a:srcRect/>
          <a:stretch>
            <a:fillRect/>
          </a:stretch>
        </p:blipFill>
        <p:spPr bwMode="auto">
          <a:xfrm>
            <a:off x="2057400" y="762000"/>
            <a:ext cx="5105400" cy="617538"/>
          </a:xfrm>
          <a:prstGeom prst="rect">
            <a:avLst/>
          </a:prstGeom>
          <a:noFill/>
          <a:ln w="9525">
            <a:noFill/>
            <a:miter lim="800000"/>
            <a:headEnd/>
            <a:tailEnd/>
          </a:ln>
        </p:spPr>
      </p:pic>
      <p:sp>
        <p:nvSpPr>
          <p:cNvPr id="19460" name="TextBox 3"/>
          <p:cNvSpPr txBox="1">
            <a:spLocks noChangeArrowheads="1"/>
          </p:cNvSpPr>
          <p:nvPr/>
        </p:nvSpPr>
        <p:spPr bwMode="auto">
          <a:xfrm>
            <a:off x="304800" y="228600"/>
            <a:ext cx="7467600" cy="461963"/>
          </a:xfrm>
          <a:prstGeom prst="rect">
            <a:avLst/>
          </a:prstGeom>
          <a:noFill/>
          <a:ln w="9525">
            <a:noFill/>
            <a:miter lim="800000"/>
            <a:headEnd/>
            <a:tailEnd/>
          </a:ln>
        </p:spPr>
        <p:txBody>
          <a:bodyPr>
            <a:spAutoFit/>
          </a:bodyPr>
          <a:lstStyle/>
          <a:p>
            <a:r>
              <a:rPr lang="en-US"/>
              <a:t>Read and Discuss: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Would You Want to Know?	</a:t>
            </a:r>
          </a:p>
        </p:txBody>
      </p:sp>
      <p:sp>
        <p:nvSpPr>
          <p:cNvPr id="20483" name="Content Placeholder 2"/>
          <p:cNvSpPr>
            <a:spLocks noGrp="1"/>
          </p:cNvSpPr>
          <p:nvPr>
            <p:ph idx="1"/>
          </p:nvPr>
        </p:nvSpPr>
        <p:spPr/>
        <p:txBody>
          <a:bodyPr/>
          <a:lstStyle/>
          <a:p>
            <a:r>
              <a:rPr lang="en-US" dirty="0" smtClean="0"/>
              <a:t>Would you want to know if you or your children had a strong likelihood of getting certain types of cancer or genetic disorders?</a:t>
            </a:r>
          </a:p>
          <a:p>
            <a:r>
              <a:rPr lang="en-US" dirty="0" smtClean="0"/>
              <a:t>Explain why or why not?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5602" name="Title 1"/>
          <p:cNvSpPr>
            <a:spLocks noGrp="1"/>
          </p:cNvSpPr>
          <p:nvPr>
            <p:ph type="title"/>
          </p:nvPr>
        </p:nvSpPr>
        <p:spPr>
          <a:xfrm>
            <a:off x="152400" y="152400"/>
            <a:ext cx="2743200" cy="838200"/>
          </a:xfrm>
        </p:spPr>
        <p:txBody>
          <a:bodyPr/>
          <a:lstStyle/>
          <a:p>
            <a:r>
              <a:rPr lang="en-US" smtClean="0"/>
              <a:t>Sickle Cell</a:t>
            </a:r>
          </a:p>
        </p:txBody>
      </p:sp>
      <p:sp>
        <p:nvSpPr>
          <p:cNvPr id="25603" name="Content Placeholder 2"/>
          <p:cNvSpPr>
            <a:spLocks noGrp="1"/>
          </p:cNvSpPr>
          <p:nvPr>
            <p:ph idx="1"/>
          </p:nvPr>
        </p:nvSpPr>
        <p:spPr>
          <a:xfrm>
            <a:off x="304800" y="990600"/>
            <a:ext cx="5562600" cy="3048000"/>
          </a:xfrm>
        </p:spPr>
        <p:txBody>
          <a:bodyPr/>
          <a:lstStyle/>
          <a:p>
            <a:endParaRPr lang="en-US" dirty="0" smtClean="0"/>
          </a:p>
          <a:p>
            <a:pPr>
              <a:buClrTx/>
            </a:pPr>
            <a:r>
              <a:rPr lang="en-US" dirty="0">
                <a:hlinkClick r:id="rId2"/>
              </a:rPr>
              <a:t>http://</a:t>
            </a:r>
            <a:r>
              <a:rPr lang="en-US" dirty="0" smtClean="0">
                <a:hlinkClick r:id="rId2"/>
              </a:rPr>
              <a:t>www.youtube.com/watch?v=1fN7rOwDyMQ</a:t>
            </a:r>
            <a:endParaRPr lang="en-US" dirty="0" smtClean="0"/>
          </a:p>
          <a:p>
            <a:pPr>
              <a:buClrTx/>
            </a:pPr>
            <a:r>
              <a:rPr lang="en-US" dirty="0" smtClean="0"/>
              <a:t>What </a:t>
            </a:r>
            <a:r>
              <a:rPr lang="en-US" dirty="0" smtClean="0"/>
              <a:t>if the recessive gene in your imaginary family of four were a gene for sickle cell anemia? </a:t>
            </a:r>
            <a:endParaRPr lang="en-US" dirty="0" smtClean="0"/>
          </a:p>
          <a:p>
            <a:pPr>
              <a:buClrTx/>
            </a:pPr>
            <a:r>
              <a:rPr lang="en-US" dirty="0" smtClean="0"/>
              <a:t>How </a:t>
            </a:r>
            <a:r>
              <a:rPr lang="en-US" dirty="0" smtClean="0"/>
              <a:t>many of these offspring would have the disease? </a:t>
            </a:r>
            <a:endParaRPr lang="en-US" dirty="0" smtClean="0"/>
          </a:p>
          <a:p>
            <a:pPr>
              <a:buClrTx/>
            </a:pPr>
            <a:r>
              <a:rPr lang="en-US" dirty="0" smtClean="0"/>
              <a:t>How </a:t>
            </a:r>
            <a:r>
              <a:rPr lang="en-US" dirty="0" smtClean="0"/>
              <a:t>many would be protected against malaria?</a:t>
            </a:r>
          </a:p>
          <a:p>
            <a:endParaRPr lang="en-US" sz="2400" dirty="0" smtClean="0"/>
          </a:p>
        </p:txBody>
      </p:sp>
      <p:pic>
        <p:nvPicPr>
          <p:cNvPr id="4" name="Picture 3" descr="2011-12-04_1441.png">
            <a:hlinkClick r:id="rId3"/>
          </p:cNvPr>
          <p:cNvPicPr>
            <a:picLocks noChangeAspect="1"/>
          </p:cNvPicPr>
          <p:nvPr/>
        </p:nvPicPr>
        <p:blipFill>
          <a:blip r:embed="rId4" cstate="print"/>
          <a:stretch>
            <a:fillRect/>
          </a:stretch>
        </p:blipFill>
        <p:spPr>
          <a:xfrm>
            <a:off x="5715000" y="2362199"/>
            <a:ext cx="3038475" cy="225742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mtClean="0"/>
              <a:t>Sickle Cell</a:t>
            </a:r>
          </a:p>
        </p:txBody>
      </p:sp>
      <p:sp>
        <p:nvSpPr>
          <p:cNvPr id="26627" name="Content Placeholder 2"/>
          <p:cNvSpPr>
            <a:spLocks noGrp="1"/>
          </p:cNvSpPr>
          <p:nvPr>
            <p:ph idx="1"/>
          </p:nvPr>
        </p:nvSpPr>
        <p:spPr/>
        <p:txBody>
          <a:bodyPr/>
          <a:lstStyle/>
          <a:p>
            <a:r>
              <a:rPr lang="en-US" smtClean="0"/>
              <a:t>How can a mutation be harmful in one environment and helpful in another?</a:t>
            </a:r>
          </a:p>
          <a:p>
            <a:r>
              <a:rPr lang="en-US" smtClean="0"/>
              <a:t>Why should a mutation persist if it kills people?</a:t>
            </a:r>
          </a:p>
          <a:p>
            <a:r>
              <a:rPr lang="en-US" smtClean="0"/>
              <a:t>Why are there more people with sickle cell disease in one part of the world than in other parts?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t>Index Card Activity</a:t>
            </a:r>
          </a:p>
        </p:txBody>
      </p:sp>
      <p:sp>
        <p:nvSpPr>
          <p:cNvPr id="21507" name="Content Placeholder 2"/>
          <p:cNvSpPr>
            <a:spLocks noGrp="1"/>
          </p:cNvSpPr>
          <p:nvPr>
            <p:ph idx="1"/>
          </p:nvPr>
        </p:nvSpPr>
        <p:spPr/>
        <p:txBody>
          <a:bodyPr/>
          <a:lstStyle/>
          <a:p>
            <a:r>
              <a:rPr lang="en-US" smtClean="0"/>
              <a:t>Each card represent a gene for an unknown trait</a:t>
            </a:r>
          </a:p>
          <a:p>
            <a:r>
              <a:rPr lang="en-US" smtClean="0"/>
              <a:t>You have an allele on each card.</a:t>
            </a:r>
          </a:p>
          <a:p>
            <a:r>
              <a:rPr lang="en-US" smtClean="0"/>
              <a:t>What would the genotype for this trait be called?</a:t>
            </a:r>
          </a:p>
          <a:p>
            <a:r>
              <a:rPr lang="en-US" smtClean="0"/>
              <a:t>Each of you is heterozygous for this trait because you have one dominant and one recessive gene.</a:t>
            </a:r>
          </a:p>
          <a:p>
            <a:endParaRPr 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04800" y="152400"/>
            <a:ext cx="7772400" cy="838200"/>
          </a:xfrm>
        </p:spPr>
        <p:txBody>
          <a:bodyPr/>
          <a:lstStyle/>
          <a:p>
            <a:r>
              <a:rPr lang="en-US" smtClean="0"/>
              <a:t>Pair Up Randomly</a:t>
            </a:r>
          </a:p>
        </p:txBody>
      </p:sp>
      <p:sp>
        <p:nvSpPr>
          <p:cNvPr id="22531" name="Content Placeholder 2"/>
          <p:cNvSpPr>
            <a:spLocks noGrp="1"/>
          </p:cNvSpPr>
          <p:nvPr>
            <p:ph idx="1"/>
          </p:nvPr>
        </p:nvSpPr>
        <p:spPr>
          <a:xfrm>
            <a:off x="152400" y="914400"/>
            <a:ext cx="6172200" cy="4114800"/>
          </a:xfrm>
        </p:spPr>
        <p:txBody>
          <a:bodyPr/>
          <a:lstStyle/>
          <a:p>
            <a:r>
              <a:rPr lang="en-US" sz="2800" smtClean="0"/>
              <a:t>Pair up with someone in your group. </a:t>
            </a:r>
          </a:p>
          <a:p>
            <a:r>
              <a:rPr lang="en-US" sz="2800" smtClean="0"/>
              <a:t>Hold your gene cards behind your back, shuffle them, count to three, and then put one card in front of you.  </a:t>
            </a:r>
          </a:p>
          <a:p>
            <a:r>
              <a:rPr lang="en-US" sz="2800" smtClean="0"/>
              <a:t>Your alleles together become the genotype.</a:t>
            </a:r>
          </a:p>
          <a:p>
            <a:r>
              <a:rPr lang="en-US" sz="2800" smtClean="0"/>
              <a:t>Write down the genotype of this offspring. </a:t>
            </a:r>
          </a:p>
          <a:p>
            <a:r>
              <a:rPr lang="en-US" sz="2800" smtClean="0"/>
              <a:t>Repeat three more times to determine the probability for four children</a:t>
            </a:r>
          </a:p>
          <a:p>
            <a:r>
              <a:rPr lang="en-US" sz="2800" smtClean="0"/>
              <a:t>How many of your children will have a recessive genetic disorder?</a:t>
            </a:r>
          </a:p>
          <a:p>
            <a:pPr>
              <a:buFont typeface="Monotype Sorts" pitchFamily="2" charset="2"/>
              <a:buNone/>
            </a:pPr>
            <a:endParaRPr lang="en-US" sz="2800" smtClean="0"/>
          </a:p>
        </p:txBody>
      </p:sp>
      <p:graphicFrame>
        <p:nvGraphicFramePr>
          <p:cNvPr id="4" name="Table 3"/>
          <p:cNvGraphicFramePr>
            <a:graphicFrameLocks noGrp="1"/>
          </p:cNvGraphicFramePr>
          <p:nvPr/>
        </p:nvGraphicFramePr>
        <p:xfrm>
          <a:off x="5943600" y="2286000"/>
          <a:ext cx="3048000" cy="3124200"/>
        </p:xfrm>
        <a:graphic>
          <a:graphicData uri="http://schemas.openxmlformats.org/drawingml/2006/table">
            <a:tbl>
              <a:tblPr firstRow="1" bandRow="1">
                <a:tableStyleId>{5940675A-B579-460E-94D1-54222C63F5DA}</a:tableStyleId>
              </a:tblPr>
              <a:tblGrid>
                <a:gridCol w="1524000"/>
                <a:gridCol w="1524000"/>
              </a:tblGrid>
              <a:tr h="1586895">
                <a:tc>
                  <a:txBody>
                    <a:bodyPr/>
                    <a:lstStyle/>
                    <a:p>
                      <a:r>
                        <a:rPr lang="en-US" sz="4000" dirty="0" smtClean="0"/>
                        <a:t/>
                      </a:r>
                      <a:br>
                        <a:rPr lang="en-US" sz="4000" dirty="0" smtClean="0"/>
                      </a:br>
                      <a:r>
                        <a:rPr lang="en-US" sz="4000" baseline="0" dirty="0" smtClean="0"/>
                        <a:t>   </a:t>
                      </a:r>
                      <a:r>
                        <a:rPr lang="en-US" sz="4000" dirty="0" err="1" smtClean="0"/>
                        <a:t>Aa</a:t>
                      </a:r>
                      <a:endParaRPr lang="en-US" sz="4000" dirty="0"/>
                    </a:p>
                  </a:txBody>
                  <a:tcPr>
                    <a:solidFill>
                      <a:schemeClr val="bg1">
                        <a:lumMod val="20000"/>
                        <a:lumOff val="80000"/>
                      </a:schemeClr>
                    </a:solidFill>
                  </a:tcPr>
                </a:tc>
                <a:tc>
                  <a:txBody>
                    <a:bodyPr/>
                    <a:lstStyle/>
                    <a:p>
                      <a:endParaRPr lang="en-US" dirty="0"/>
                    </a:p>
                  </a:txBody>
                  <a:tcPr>
                    <a:solidFill>
                      <a:schemeClr val="bg1">
                        <a:lumMod val="20000"/>
                        <a:lumOff val="80000"/>
                      </a:schemeClr>
                    </a:solidFill>
                  </a:tcPr>
                </a:tc>
              </a:tr>
              <a:tr h="1537305">
                <a:tc>
                  <a:txBody>
                    <a:bodyPr/>
                    <a:lstStyle/>
                    <a:p>
                      <a:endParaRPr lang="en-US" dirty="0"/>
                    </a:p>
                  </a:txBody>
                  <a:tcPr>
                    <a:solidFill>
                      <a:schemeClr val="bg1">
                        <a:lumMod val="20000"/>
                        <a:lumOff val="80000"/>
                      </a:schemeClr>
                    </a:solidFill>
                  </a:tcPr>
                </a:tc>
                <a:tc>
                  <a:txBody>
                    <a:bodyPr/>
                    <a:lstStyle/>
                    <a:p>
                      <a:endParaRPr lang="en-US" dirty="0"/>
                    </a:p>
                  </a:txBody>
                  <a:tcPr>
                    <a:solidFill>
                      <a:schemeClr val="bg1">
                        <a:lumMod val="20000"/>
                        <a:lumOff val="80000"/>
                      </a:schemeClr>
                    </a:solid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mtClean="0"/>
              <a:t>Genetic code</a:t>
            </a:r>
          </a:p>
        </p:txBody>
      </p:sp>
      <p:sp>
        <p:nvSpPr>
          <p:cNvPr id="9219" name="Rectangle 4"/>
          <p:cNvSpPr>
            <a:spLocks noGrp="1" noChangeArrowheads="1"/>
          </p:cNvSpPr>
          <p:nvPr>
            <p:ph type="body" sz="half" idx="2"/>
          </p:nvPr>
        </p:nvSpPr>
        <p:spPr>
          <a:xfrm>
            <a:off x="4648200" y="1981200"/>
            <a:ext cx="4191000" cy="4114800"/>
          </a:xfrm>
        </p:spPr>
        <p:txBody>
          <a:bodyPr/>
          <a:lstStyle/>
          <a:p>
            <a:pPr>
              <a:lnSpc>
                <a:spcPct val="90000"/>
              </a:lnSpc>
            </a:pPr>
            <a:r>
              <a:rPr lang="en-US" sz="2800" b="1" smtClean="0"/>
              <a:t>1966</a:t>
            </a:r>
            <a:endParaRPr lang="en-US" sz="2800" smtClean="0"/>
          </a:p>
          <a:p>
            <a:pPr>
              <a:lnSpc>
                <a:spcPct val="90000"/>
              </a:lnSpc>
            </a:pPr>
            <a:r>
              <a:rPr lang="en-US" sz="2800" b="1" smtClean="0"/>
              <a:t>The Genetic code was discovered</a:t>
            </a:r>
          </a:p>
          <a:p>
            <a:pPr>
              <a:lnSpc>
                <a:spcPct val="90000"/>
              </a:lnSpc>
            </a:pPr>
            <a:r>
              <a:rPr lang="en-US" sz="2800" b="1" smtClean="0"/>
              <a:t>Scientists are able to predict characteristics by studying DNA. </a:t>
            </a:r>
          </a:p>
          <a:p>
            <a:pPr>
              <a:lnSpc>
                <a:spcPct val="90000"/>
              </a:lnSpc>
            </a:pPr>
            <a:r>
              <a:rPr lang="en-US" sz="2800" b="1" smtClean="0"/>
              <a:t>This leads to genetic engineering, genetic counseling. </a:t>
            </a:r>
            <a:endParaRPr lang="en-US" sz="2800" smtClean="0"/>
          </a:p>
          <a:p>
            <a:pPr>
              <a:lnSpc>
                <a:spcPct val="90000"/>
              </a:lnSpc>
            </a:pPr>
            <a:endParaRPr lang="en-US" sz="2800" smtClean="0"/>
          </a:p>
        </p:txBody>
      </p:sp>
      <p:pic>
        <p:nvPicPr>
          <p:cNvPr id="9220" name="Picture 6" descr="code1"/>
          <p:cNvPicPr>
            <a:picLocks noGrp="1" noChangeAspect="1" noChangeArrowheads="1"/>
          </p:cNvPicPr>
          <p:nvPr>
            <p:ph type="clipArt" sz="half" idx="1"/>
          </p:nvPr>
        </p:nvPicPr>
        <p:blipFill>
          <a:blip r:embed="rId2" cstate="print"/>
          <a:srcRect/>
          <a:stretch>
            <a:fillRect/>
          </a:stretch>
        </p:blipFill>
        <p:spPr>
          <a:xfrm>
            <a:off x="685800" y="2041525"/>
            <a:ext cx="3810000" cy="3994150"/>
          </a:xfr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685800" y="457200"/>
            <a:ext cx="7772400" cy="1371600"/>
          </a:xfrm>
        </p:spPr>
        <p:txBody>
          <a:bodyPr/>
          <a:lstStyle/>
          <a:p>
            <a:r>
              <a:rPr lang="en-US" sz="2800" smtClean="0"/>
              <a:t>Tay-Sachs Disease:  fatal genetic disorder that causes progressive destruction of the brain in young children.</a:t>
            </a:r>
          </a:p>
        </p:txBody>
      </p:sp>
      <p:pic>
        <p:nvPicPr>
          <p:cNvPr id="23555" name="Content Placeholder 3" descr="2011-12-04_1430.png">
            <a:hlinkClick r:id="rId2"/>
          </p:cNvPr>
          <p:cNvPicPr>
            <a:picLocks noGrp="1" noChangeAspect="1"/>
          </p:cNvPicPr>
          <p:nvPr>
            <p:ph idx="1"/>
          </p:nvPr>
        </p:nvPicPr>
        <p:blipFill>
          <a:blip r:embed="rId3" cstate="print"/>
          <a:srcRect/>
          <a:stretch>
            <a:fillRect/>
          </a:stretch>
        </p:blipFill>
        <p:spPr>
          <a:xfrm>
            <a:off x="1981200" y="2514600"/>
            <a:ext cx="5000625" cy="3092450"/>
          </a:xfrm>
        </p:spPr>
      </p:pic>
      <p:sp>
        <p:nvSpPr>
          <p:cNvPr id="6" name="TextBox 5"/>
          <p:cNvSpPr txBox="1"/>
          <p:nvPr/>
        </p:nvSpPr>
        <p:spPr>
          <a:xfrm>
            <a:off x="2133600" y="1905000"/>
            <a:ext cx="4648200" cy="646113"/>
          </a:xfrm>
          <a:prstGeom prst="rect">
            <a:avLst/>
          </a:prstGeom>
          <a:noFill/>
        </p:spPr>
        <p:txBody>
          <a:bodyPr>
            <a:spAutoFit/>
          </a:bodyPr>
          <a:lstStyle/>
          <a:p>
            <a:pPr algn="ctr">
              <a:defRPr/>
            </a:pPr>
            <a:r>
              <a:rPr lang="en-US" sz="3600" dirty="0">
                <a:solidFill>
                  <a:schemeClr val="bg2">
                    <a:lumMod val="50000"/>
                  </a:schemeClr>
                </a:solidFill>
              </a:rPr>
              <a:t>One Wrong Letter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t>Tay-Sachs Disease</a:t>
            </a:r>
          </a:p>
        </p:txBody>
      </p:sp>
      <p:sp>
        <p:nvSpPr>
          <p:cNvPr id="24579" name="Content Placeholder 2"/>
          <p:cNvSpPr>
            <a:spLocks noGrp="1"/>
          </p:cNvSpPr>
          <p:nvPr>
            <p:ph idx="1"/>
          </p:nvPr>
        </p:nvSpPr>
        <p:spPr/>
        <p:txBody>
          <a:bodyPr/>
          <a:lstStyle/>
          <a:p>
            <a:r>
              <a:rPr lang="en-US" smtClean="0"/>
              <a:t>Assume that the "a" allele in your gene cards was a gene for Tay-Sachs disease. How many of your offspring would have the disease?</a:t>
            </a:r>
          </a:p>
          <a:p>
            <a:endParaRPr lang="en-US"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806705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mtClean="0"/>
              <a:t>Mutation of Genes - Cancer</a:t>
            </a:r>
          </a:p>
        </p:txBody>
      </p:sp>
      <p:sp>
        <p:nvSpPr>
          <p:cNvPr id="28675" name="Content Placeholder 2"/>
          <p:cNvSpPr>
            <a:spLocks noGrp="1"/>
          </p:cNvSpPr>
          <p:nvPr>
            <p:ph idx="1"/>
          </p:nvPr>
        </p:nvSpPr>
        <p:spPr/>
        <p:txBody>
          <a:bodyPr/>
          <a:lstStyle/>
          <a:p>
            <a:r>
              <a:rPr lang="en-US" smtClean="0"/>
              <a:t>Geneticists have learned that a mutation in two specific genes have been linked to a high risk of breast and ovarian cancer. </a:t>
            </a:r>
          </a:p>
          <a:p>
            <a:r>
              <a:rPr lang="en-US" smtClean="0"/>
              <a:t>These genes are called BRCA1 and BRCA2, short for breast cancer 1 and breast cancer 2</a:t>
            </a:r>
          </a:p>
          <a:p>
            <a:r>
              <a:rPr lang="en-US" smtClean="0"/>
              <a:t>They can do testing to find out if you carry the mutated genes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mtClean="0"/>
              <a:t>Gene Mutation</a:t>
            </a:r>
          </a:p>
        </p:txBody>
      </p:sp>
      <p:pic>
        <p:nvPicPr>
          <p:cNvPr id="29699" name="Content Placeholder 3" descr="2011-12-04_1355.png">
            <a:hlinkClick r:id="rId2"/>
          </p:cNvPr>
          <p:cNvPicPr>
            <a:picLocks noGrp="1" noChangeAspect="1"/>
          </p:cNvPicPr>
          <p:nvPr>
            <p:ph idx="1"/>
          </p:nvPr>
        </p:nvPicPr>
        <p:blipFill>
          <a:blip r:embed="rId3" cstate="print"/>
          <a:srcRect/>
          <a:stretch>
            <a:fillRect/>
          </a:stretch>
        </p:blipFill>
        <p:spPr>
          <a:xfrm>
            <a:off x="2295525" y="2281238"/>
            <a:ext cx="4552950" cy="3514725"/>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mtClean="0"/>
              <a:t>Discussion</a:t>
            </a:r>
          </a:p>
        </p:txBody>
      </p:sp>
      <p:sp>
        <p:nvSpPr>
          <p:cNvPr id="30723" name="Content Placeholder 2"/>
          <p:cNvSpPr>
            <a:spLocks noGrp="1"/>
          </p:cNvSpPr>
          <p:nvPr>
            <p:ph idx="1"/>
          </p:nvPr>
        </p:nvSpPr>
        <p:spPr/>
        <p:txBody>
          <a:bodyPr/>
          <a:lstStyle/>
          <a:p>
            <a:r>
              <a:rPr lang="en-US" smtClean="0"/>
              <a:t>What happens if you receive a mutated gene?</a:t>
            </a:r>
          </a:p>
          <a:p>
            <a:r>
              <a:rPr lang="en-US" smtClean="0"/>
              <a:t>According to the previous slide, could your body fix the mutated gene?</a:t>
            </a:r>
          </a:p>
          <a:p>
            <a:r>
              <a:rPr lang="en-US" smtClean="0"/>
              <a:t>Would you want to know if you carried a mutated cancer gene?</a:t>
            </a:r>
          </a:p>
          <a:p>
            <a:endParaRPr lang="en-US"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smtClean="0"/>
              <a:t>What happens next? (Slideshow)</a:t>
            </a:r>
          </a:p>
        </p:txBody>
      </p:sp>
      <p:pic>
        <p:nvPicPr>
          <p:cNvPr id="31747" name="Content Placeholder 3" descr="2011-12-04_1454.png">
            <a:hlinkClick r:id="rId2"/>
          </p:cNvPr>
          <p:cNvPicPr>
            <a:picLocks noGrp="1" noChangeAspect="1"/>
          </p:cNvPicPr>
          <p:nvPr>
            <p:ph idx="1"/>
          </p:nvPr>
        </p:nvPicPr>
        <p:blipFill>
          <a:blip r:embed="rId3" cstate="print"/>
          <a:srcRect/>
          <a:stretch>
            <a:fillRect/>
          </a:stretch>
        </p:blipFill>
        <p:spPr>
          <a:xfrm>
            <a:off x="685800" y="2362200"/>
            <a:ext cx="3276600" cy="3381375"/>
          </a:xfrm>
        </p:spPr>
      </p:pic>
      <p:pic>
        <p:nvPicPr>
          <p:cNvPr id="31748" name="Picture 4" descr="2011-12-04_1454_001.png">
            <a:hlinkClick r:id="rId2"/>
          </p:cNvPr>
          <p:cNvPicPr>
            <a:picLocks noChangeAspect="1"/>
          </p:cNvPicPr>
          <p:nvPr/>
        </p:nvPicPr>
        <p:blipFill>
          <a:blip r:embed="rId4" cstate="print"/>
          <a:srcRect/>
          <a:stretch>
            <a:fillRect/>
          </a:stretch>
        </p:blipFill>
        <p:spPr bwMode="auto">
          <a:xfrm>
            <a:off x="4876800" y="2362200"/>
            <a:ext cx="3267075" cy="3343275"/>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685800" y="457200"/>
            <a:ext cx="8077200" cy="1143000"/>
          </a:xfrm>
        </p:spPr>
        <p:txBody>
          <a:bodyPr/>
          <a:lstStyle/>
          <a:p>
            <a:r>
              <a:rPr lang="en-US" dirty="0" smtClean="0"/>
              <a:t>What is Cancer? Animation Video</a:t>
            </a:r>
          </a:p>
        </p:txBody>
      </p:sp>
      <p:pic>
        <p:nvPicPr>
          <p:cNvPr id="32771" name="Content Placeholder 3" descr="2011-12-04_1507.png">
            <a:hlinkClick r:id="rId2"/>
          </p:cNvPr>
          <p:cNvPicPr>
            <a:picLocks noGrp="1" noChangeAspect="1"/>
          </p:cNvPicPr>
          <p:nvPr>
            <p:ph idx="1"/>
          </p:nvPr>
        </p:nvPicPr>
        <p:blipFill>
          <a:blip r:embed="rId3" cstate="print"/>
          <a:srcRect/>
          <a:stretch>
            <a:fillRect/>
          </a:stretch>
        </p:blipFill>
        <p:spPr>
          <a:xfrm>
            <a:off x="1528763" y="2362200"/>
            <a:ext cx="6086475" cy="3352800"/>
          </a:xfr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mtClean="0"/>
              <a:t>Cancer – Good Cells Gone Bad</a:t>
            </a:r>
          </a:p>
        </p:txBody>
      </p:sp>
      <p:sp>
        <p:nvSpPr>
          <p:cNvPr id="33795" name="Content Placeholder 2"/>
          <p:cNvSpPr>
            <a:spLocks noGrp="1"/>
          </p:cNvSpPr>
          <p:nvPr>
            <p:ph idx="1"/>
          </p:nvPr>
        </p:nvSpPr>
        <p:spPr/>
        <p:txBody>
          <a:bodyPr/>
          <a:lstStyle/>
          <a:p>
            <a:r>
              <a:rPr lang="en-US" smtClean="0"/>
              <a:t>Baggies</a:t>
            </a:r>
          </a:p>
          <a:p>
            <a:pPr lvl="1"/>
            <a:r>
              <a:rPr lang="en-US" smtClean="0"/>
              <a:t> Normal Cells and What the Items Represent</a:t>
            </a:r>
          </a:p>
          <a:p>
            <a:pPr lvl="1"/>
            <a:r>
              <a:rPr lang="en-US" smtClean="0"/>
              <a:t> Cancer Cells and What the Items Represent</a:t>
            </a:r>
          </a:p>
          <a:p>
            <a:pPr lvl="1"/>
            <a:endParaRPr lang="en-US" smtClean="0"/>
          </a:p>
          <a:p>
            <a:pPr>
              <a:buClr>
                <a:srgbClr val="578963"/>
              </a:buClr>
            </a:pPr>
            <a:r>
              <a:rPr lang="en-US" smtClean="0">
                <a:solidFill>
                  <a:srgbClr val="333333"/>
                </a:solidFill>
              </a:rPr>
              <a:t>Discuss with your group the different items in the bag.</a:t>
            </a:r>
          </a:p>
          <a:p>
            <a:pPr lvl="1">
              <a:buClr>
                <a:srgbClr val="578963"/>
              </a:buClr>
            </a:pPr>
            <a:r>
              <a:rPr lang="en-US" smtClean="0">
                <a:solidFill>
                  <a:srgbClr val="333333"/>
                </a:solidFill>
              </a:rPr>
              <a:t>Be able to talk about one of the items if called on</a:t>
            </a:r>
          </a:p>
          <a:p>
            <a:pPr lvl="1"/>
            <a:endParaRPr lang="en-US"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smtClean="0"/>
              <a:t>Textbook – Page 403</a:t>
            </a:r>
          </a:p>
        </p:txBody>
      </p:sp>
      <p:sp>
        <p:nvSpPr>
          <p:cNvPr id="34819" name="Content Placeholder 2"/>
          <p:cNvSpPr>
            <a:spLocks noGrp="1"/>
          </p:cNvSpPr>
          <p:nvPr>
            <p:ph idx="1"/>
          </p:nvPr>
        </p:nvSpPr>
        <p:spPr/>
        <p:txBody>
          <a:bodyPr/>
          <a:lstStyle/>
          <a:p>
            <a:r>
              <a:rPr lang="en-US" smtClean="0"/>
              <a:t>Read the section on Lung Cancer</a:t>
            </a:r>
          </a:p>
        </p:txBody>
      </p:sp>
      <p:pic>
        <p:nvPicPr>
          <p:cNvPr id="34820" name="Picture 3" descr="lung_cancer.jpg">
            <a:hlinkClick r:id="rId2" action="ppaction://hlinkfile"/>
          </p:cNvPr>
          <p:cNvPicPr>
            <a:picLocks noChangeAspect="1"/>
          </p:cNvPicPr>
          <p:nvPr/>
        </p:nvPicPr>
        <p:blipFill>
          <a:blip r:embed="rId3" cstate="print"/>
          <a:srcRect/>
          <a:stretch>
            <a:fillRect/>
          </a:stretch>
        </p:blipFill>
        <p:spPr bwMode="auto">
          <a:xfrm>
            <a:off x="2514600" y="2819400"/>
            <a:ext cx="3810000" cy="30480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mtClean="0"/>
              <a:t>DNA Fingerprinting</a:t>
            </a:r>
          </a:p>
        </p:txBody>
      </p:sp>
      <p:sp>
        <p:nvSpPr>
          <p:cNvPr id="10243" name="Rectangle 4"/>
          <p:cNvSpPr>
            <a:spLocks noGrp="1" noChangeArrowheads="1"/>
          </p:cNvSpPr>
          <p:nvPr>
            <p:ph type="body" sz="half" idx="2"/>
          </p:nvPr>
        </p:nvSpPr>
        <p:spPr/>
        <p:txBody>
          <a:bodyPr/>
          <a:lstStyle/>
          <a:p>
            <a:pPr>
              <a:lnSpc>
                <a:spcPct val="90000"/>
              </a:lnSpc>
            </a:pPr>
            <a:r>
              <a:rPr lang="en-US" sz="2800" b="1" smtClean="0"/>
              <a:t>The late 1980's.</a:t>
            </a:r>
            <a:endParaRPr lang="en-US" sz="2800" smtClean="0"/>
          </a:p>
          <a:p>
            <a:pPr>
              <a:lnSpc>
                <a:spcPct val="90000"/>
              </a:lnSpc>
            </a:pPr>
            <a:r>
              <a:rPr lang="en-US" sz="2800" b="1" smtClean="0"/>
              <a:t>An international team of scientists began the project to map the human genome.</a:t>
            </a:r>
            <a:endParaRPr lang="en-US" sz="2800" smtClean="0"/>
          </a:p>
          <a:p>
            <a:pPr>
              <a:lnSpc>
                <a:spcPct val="90000"/>
              </a:lnSpc>
            </a:pPr>
            <a:r>
              <a:rPr lang="en-US" sz="2800" b="1" smtClean="0"/>
              <a:t>The first crime conviction based on DNA fingerprinting in Portland Oregon.</a:t>
            </a:r>
            <a:endParaRPr lang="en-US" sz="2800" smtClean="0"/>
          </a:p>
          <a:p>
            <a:pPr>
              <a:lnSpc>
                <a:spcPct val="90000"/>
              </a:lnSpc>
            </a:pPr>
            <a:endParaRPr lang="en-US" sz="2800" smtClean="0"/>
          </a:p>
        </p:txBody>
      </p:sp>
      <p:pic>
        <p:nvPicPr>
          <p:cNvPr id="10244" name="Picture 6" descr="SciGroupSmall"/>
          <p:cNvPicPr>
            <a:picLocks noGrp="1" noChangeAspect="1" noChangeArrowheads="1"/>
          </p:cNvPicPr>
          <p:nvPr>
            <p:ph type="clipArt" sz="half" idx="1"/>
          </p:nvPr>
        </p:nvPicPr>
        <p:blipFill>
          <a:blip r:embed="rId2" cstate="print"/>
          <a:srcRect/>
          <a:stretch>
            <a:fillRect/>
          </a:stretch>
        </p:blipFill>
        <p:spPr>
          <a:xfrm>
            <a:off x="685800" y="2635250"/>
            <a:ext cx="3810000" cy="2806700"/>
          </a:xfr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smtClean="0"/>
              <a:t>So.........Is Cancer Genetic?	</a:t>
            </a:r>
          </a:p>
        </p:txBody>
      </p:sp>
      <p:sp>
        <p:nvSpPr>
          <p:cNvPr id="35843" name="Content Placeholder 2"/>
          <p:cNvSpPr>
            <a:spLocks noGrp="1"/>
          </p:cNvSpPr>
          <p:nvPr>
            <p:ph idx="1"/>
          </p:nvPr>
        </p:nvSpPr>
        <p:spPr/>
        <p:txBody>
          <a:bodyPr/>
          <a:lstStyle/>
          <a:p>
            <a:r>
              <a:rPr lang="en-US" smtClean="0"/>
              <a:t>Some types are genetic.</a:t>
            </a:r>
          </a:p>
          <a:p>
            <a:r>
              <a:rPr lang="en-US" smtClean="0"/>
              <a:t>The most common are:</a:t>
            </a:r>
          </a:p>
          <a:p>
            <a:pPr lvl="1"/>
            <a:r>
              <a:rPr lang="en-US" smtClean="0"/>
              <a:t> Breast Cancer</a:t>
            </a:r>
          </a:p>
          <a:p>
            <a:pPr lvl="1"/>
            <a:r>
              <a:rPr lang="en-US" smtClean="0"/>
              <a:t>Ovarian Cancer</a:t>
            </a:r>
          </a:p>
          <a:p>
            <a:pPr lvl="1"/>
            <a:r>
              <a:rPr lang="en-US" smtClean="0"/>
              <a:t>Prostate Cancer</a:t>
            </a:r>
          </a:p>
          <a:p>
            <a:pPr lvl="1"/>
            <a:r>
              <a:rPr lang="en-US" smtClean="0"/>
              <a:t>Colorectal Cancer</a:t>
            </a:r>
          </a:p>
          <a:p>
            <a:pPr>
              <a:buFont typeface="Monotype Sorts" pitchFamily="2" charset="2"/>
              <a:buNone/>
            </a:pPr>
            <a:endParaRPr lang="en-US" smtClean="0"/>
          </a:p>
          <a:p>
            <a:endParaRPr lang="en-US" smtClean="0"/>
          </a:p>
          <a:p>
            <a:endParaRPr lang="en-US"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40000"/>
                    <a:lumOff val="60000"/>
                  </a:schemeClr>
                </a:solidFill>
              </a:rPr>
              <a:t>Cancer Facts:  How Does Lung Cancer Develop Video</a:t>
            </a:r>
            <a:endParaRPr lang="en-US" dirty="0">
              <a:solidFill>
                <a:schemeClr val="bg1">
                  <a:lumMod val="40000"/>
                  <a:lumOff val="60000"/>
                </a:schemeClr>
              </a:solidFill>
            </a:endParaRPr>
          </a:p>
        </p:txBody>
      </p:sp>
      <p:sp>
        <p:nvSpPr>
          <p:cNvPr id="3" name="Content Placeholder 2"/>
          <p:cNvSpPr>
            <a:spLocks noGrp="1"/>
          </p:cNvSpPr>
          <p:nvPr>
            <p:ph idx="1"/>
          </p:nvPr>
        </p:nvSpPr>
        <p:spPr/>
        <p:txBody>
          <a:bodyPr/>
          <a:lstStyle/>
          <a:p>
            <a:r>
              <a:rPr lang="en-US" b="1" dirty="0">
                <a:hlinkClick r:id="rId2"/>
              </a:rPr>
              <a:t>http://</a:t>
            </a:r>
            <a:r>
              <a:rPr lang="en-US" b="1" dirty="0" smtClean="0">
                <a:hlinkClick r:id="rId2"/>
              </a:rPr>
              <a:t>www.youtube.com/watch?v=dd2jYSTi9NM</a:t>
            </a:r>
            <a:endParaRPr lang="en-US" b="1" dirty="0" smtClean="0"/>
          </a:p>
          <a:p>
            <a:endParaRPr lang="en-US" dirty="0"/>
          </a:p>
        </p:txBody>
      </p:sp>
    </p:spTree>
    <p:extLst>
      <p:ext uri="{BB962C8B-B14F-4D97-AF65-F5344CB8AC3E}">
        <p14:creationId xmlns:p14="http://schemas.microsoft.com/office/powerpoint/2010/main" val="25656356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40000"/>
                    <a:lumOff val="60000"/>
                  </a:schemeClr>
                </a:solidFill>
              </a:rPr>
              <a:t>DNA – So What is It?</a:t>
            </a:r>
            <a:endParaRPr lang="en-US" dirty="0">
              <a:solidFill>
                <a:schemeClr val="bg1">
                  <a:lumMod val="40000"/>
                  <a:lumOff val="60000"/>
                </a:schemeClr>
              </a:solidFill>
            </a:endParaRPr>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www.youtube.com/watch?v=zwibgNGe4aY</a:t>
            </a:r>
            <a:endParaRPr lang="en-US" dirty="0" smtClean="0"/>
          </a:p>
          <a:p>
            <a:endParaRPr lang="en-US" dirty="0"/>
          </a:p>
        </p:txBody>
      </p:sp>
    </p:spTree>
    <p:extLst>
      <p:ext uri="{BB962C8B-B14F-4D97-AF65-F5344CB8AC3E}">
        <p14:creationId xmlns:p14="http://schemas.microsoft.com/office/powerpoint/2010/main" val="4907034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Extracting DNA</a:t>
            </a:r>
            <a:endParaRPr lang="en-US" dirty="0"/>
          </a:p>
        </p:txBody>
      </p:sp>
      <p:sp>
        <p:nvSpPr>
          <p:cNvPr id="3" name="Content Placeholder 2"/>
          <p:cNvSpPr>
            <a:spLocks noGrp="1"/>
          </p:cNvSpPr>
          <p:nvPr>
            <p:ph idx="1"/>
          </p:nvPr>
        </p:nvSpPr>
        <p:spPr/>
        <p:txBody>
          <a:bodyPr/>
          <a:lstStyle/>
          <a:p>
            <a:r>
              <a:rPr lang="en-US" dirty="0" smtClean="0"/>
              <a:t>Directions:  </a:t>
            </a:r>
            <a:r>
              <a:rPr lang="en-US" dirty="0" smtClean="0">
                <a:hlinkClick r:id="rId3"/>
              </a:rPr>
              <a:t>http</a:t>
            </a:r>
            <a:r>
              <a:rPr lang="en-US" dirty="0">
                <a:hlinkClick r:id="rId3"/>
              </a:rPr>
              <a:t>://</a:t>
            </a:r>
            <a:r>
              <a:rPr lang="en-US" dirty="0" smtClean="0">
                <a:hlinkClick r:id="rId3"/>
              </a:rPr>
              <a:t>biology.about.com/od/biologylabhowtos/ht/dnafromabanana.htm</a:t>
            </a:r>
            <a:endParaRPr lang="en-US" dirty="0"/>
          </a:p>
          <a:p>
            <a:r>
              <a:rPr lang="en-US" dirty="0" smtClean="0"/>
              <a:t>Video: </a:t>
            </a:r>
            <a:r>
              <a:rPr lang="en-US" dirty="0"/>
              <a:t> </a:t>
            </a:r>
            <a:r>
              <a:rPr lang="en-US" dirty="0">
                <a:hlinkClick r:id="rId4"/>
              </a:rPr>
              <a:t>http://</a:t>
            </a:r>
            <a:r>
              <a:rPr lang="en-US" dirty="0" smtClean="0">
                <a:hlinkClick r:id="rId4"/>
              </a:rPr>
              <a:t>www.youtube.com/watch?v=dhS89DfP-aQ</a:t>
            </a:r>
            <a:endParaRPr lang="en-US" dirty="0" smtClean="0"/>
          </a:p>
          <a:p>
            <a:endParaRPr lang="en-US" dirty="0"/>
          </a:p>
        </p:txBody>
      </p:sp>
    </p:spTree>
    <p:extLst>
      <p:ext uri="{BB962C8B-B14F-4D97-AF65-F5344CB8AC3E}">
        <p14:creationId xmlns:p14="http://schemas.microsoft.com/office/powerpoint/2010/main" val="3098643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685800" y="152400"/>
            <a:ext cx="7772400" cy="631371"/>
          </a:xfrm>
        </p:spPr>
        <p:txBody>
          <a:bodyPr/>
          <a:lstStyle/>
          <a:p>
            <a:r>
              <a:rPr lang="en-US" u="sng" dirty="0" smtClean="0"/>
              <a:t>Human Genome Project</a:t>
            </a:r>
            <a:endParaRPr lang="en-US" u="sng" dirty="0"/>
          </a:p>
        </p:txBody>
      </p:sp>
      <p:sp>
        <p:nvSpPr>
          <p:cNvPr id="6" name="Content Placeholder 5"/>
          <p:cNvSpPr>
            <a:spLocks noGrp="1"/>
          </p:cNvSpPr>
          <p:nvPr>
            <p:ph idx="1"/>
          </p:nvPr>
        </p:nvSpPr>
        <p:spPr>
          <a:xfrm>
            <a:off x="304800" y="1219200"/>
            <a:ext cx="8458200" cy="4495800"/>
          </a:xfrm>
        </p:spPr>
        <p:txBody>
          <a:bodyPr/>
          <a:lstStyle/>
          <a:p>
            <a:pPr lvl="2"/>
            <a:r>
              <a:rPr lang="en-US" sz="3600" b="1" u="sng" dirty="0"/>
              <a:t>C</a:t>
            </a:r>
            <a:r>
              <a:rPr lang="en-US" sz="3600" u="sng" dirty="0"/>
              <a:t>ompleted in </a:t>
            </a:r>
            <a:r>
              <a:rPr lang="en-US" sz="3600" u="sng" dirty="0" smtClean="0"/>
              <a:t>2003</a:t>
            </a:r>
          </a:p>
          <a:p>
            <a:pPr lvl="2"/>
            <a:r>
              <a:rPr lang="en-US" sz="3600" u="sng" dirty="0" smtClean="0"/>
              <a:t>13-year </a:t>
            </a:r>
            <a:r>
              <a:rPr lang="en-US" sz="3600" u="sng" dirty="0"/>
              <a:t>project </a:t>
            </a:r>
            <a:endParaRPr lang="en-US" sz="3600" u="sng" dirty="0" smtClean="0"/>
          </a:p>
          <a:p>
            <a:pPr lvl="2"/>
            <a:r>
              <a:rPr lang="en-US" sz="4400" dirty="0" smtClean="0">
                <a:hlinkClick r:id="rId2"/>
              </a:rPr>
              <a:t>http</a:t>
            </a:r>
            <a:r>
              <a:rPr lang="en-US" sz="4400" dirty="0">
                <a:hlinkClick r:id="rId2"/>
              </a:rPr>
              <a:t>://www.teachersdomain.org/resource/tdc02.sci.life.gen.hgp</a:t>
            </a:r>
            <a:r>
              <a:rPr lang="en-US" sz="4400" dirty="0" smtClean="0">
                <a:hlinkClick r:id="rId2"/>
              </a:rPr>
              <a:t>/</a:t>
            </a:r>
            <a:endParaRPr lang="en-US" sz="4400" dirty="0" smtClean="0"/>
          </a:p>
          <a:p>
            <a:endParaRPr lang="en-US" sz="4400" dirty="0" smtClean="0"/>
          </a:p>
        </p:txBody>
      </p:sp>
      <p:pic>
        <p:nvPicPr>
          <p:cNvPr id="1026" name="Picture 2" descr="http://clipartist.info/SVG/scallywag/CLIPARTIST.NET/barretr/pencil-1979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82933" y="54429"/>
            <a:ext cx="1351867" cy="1352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4417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685800" y="152400"/>
            <a:ext cx="7772400" cy="631371"/>
          </a:xfrm>
        </p:spPr>
        <p:txBody>
          <a:bodyPr/>
          <a:lstStyle/>
          <a:p>
            <a:r>
              <a:rPr lang="en-US" dirty="0" smtClean="0"/>
              <a:t>Human Genome Project</a:t>
            </a:r>
            <a:endParaRPr lang="en-US" dirty="0"/>
          </a:p>
        </p:txBody>
      </p:sp>
      <p:sp>
        <p:nvSpPr>
          <p:cNvPr id="6" name="Content Placeholder 5"/>
          <p:cNvSpPr>
            <a:spLocks noGrp="1"/>
          </p:cNvSpPr>
          <p:nvPr>
            <p:ph idx="1"/>
          </p:nvPr>
        </p:nvSpPr>
        <p:spPr>
          <a:xfrm>
            <a:off x="304800" y="838200"/>
            <a:ext cx="8458200" cy="5715000"/>
          </a:xfrm>
        </p:spPr>
        <p:txBody>
          <a:bodyPr/>
          <a:lstStyle/>
          <a:p>
            <a:endParaRPr lang="en-US" dirty="0" smtClean="0"/>
          </a:p>
          <a:p>
            <a:pPr>
              <a:buClrTx/>
            </a:pPr>
            <a:r>
              <a:rPr lang="en-US" dirty="0">
                <a:hlinkClick r:id="rId2"/>
              </a:rPr>
              <a:t>http://</a:t>
            </a:r>
            <a:r>
              <a:rPr lang="en-US" dirty="0" smtClean="0">
                <a:hlinkClick r:id="rId2"/>
              </a:rPr>
              <a:t>www.guardian.co.uk/science/video/2012/sep/05/encode-human-genome-junk-dna-video</a:t>
            </a:r>
            <a:endParaRPr lang="en-US" dirty="0" smtClean="0"/>
          </a:p>
          <a:p>
            <a:endParaRPr lang="en-US" dirty="0"/>
          </a:p>
        </p:txBody>
      </p:sp>
    </p:spTree>
    <p:extLst>
      <p:ext uri="{BB962C8B-B14F-4D97-AF65-F5344CB8AC3E}">
        <p14:creationId xmlns:p14="http://schemas.microsoft.com/office/powerpoint/2010/main" val="27238089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457200"/>
            <a:ext cx="7772400" cy="685800"/>
          </a:xfrm>
        </p:spPr>
        <p:txBody>
          <a:bodyPr/>
          <a:lstStyle/>
          <a:p>
            <a:pPr algn="ctr"/>
            <a:r>
              <a:rPr lang="en-US" u="sng" dirty="0" smtClean="0"/>
              <a:t>Human Genome Project</a:t>
            </a:r>
          </a:p>
        </p:txBody>
      </p:sp>
      <p:sp>
        <p:nvSpPr>
          <p:cNvPr id="16387" name="Rectangle 5"/>
          <p:cNvSpPr>
            <a:spLocks noGrp="1" noChangeArrowheads="1"/>
          </p:cNvSpPr>
          <p:nvPr>
            <p:ph type="body" idx="1"/>
          </p:nvPr>
        </p:nvSpPr>
        <p:spPr/>
        <p:txBody>
          <a:bodyPr/>
          <a:lstStyle/>
          <a:p>
            <a:pPr>
              <a:lnSpc>
                <a:spcPct val="90000"/>
              </a:lnSpc>
              <a:defRPr/>
            </a:pPr>
            <a:r>
              <a:rPr lang="en-US" sz="4000" dirty="0" smtClean="0">
                <a:effectLst>
                  <a:outerShdw blurRad="38100" dist="38100" dir="2700000" algn="tl">
                    <a:srgbClr val="000000">
                      <a:alpha val="43137"/>
                    </a:srgbClr>
                  </a:outerShdw>
                </a:effectLst>
              </a:rPr>
              <a:t>A project that set out to detect all the </a:t>
            </a:r>
            <a:r>
              <a:rPr lang="en-US" sz="4000" dirty="0" smtClean="0">
                <a:effectLst>
                  <a:outerShdw blurRad="38100" dist="38100" dir="2700000" algn="tl">
                    <a:srgbClr val="000000">
                      <a:alpha val="43137"/>
                    </a:srgbClr>
                  </a:outerShdw>
                </a:effectLst>
              </a:rPr>
              <a:t>genes</a:t>
            </a:r>
          </a:p>
          <a:p>
            <a:pPr>
              <a:lnSpc>
                <a:spcPct val="90000"/>
              </a:lnSpc>
              <a:defRPr/>
            </a:pPr>
            <a:endParaRPr lang="en-US" sz="4000" dirty="0" smtClean="0">
              <a:effectLst>
                <a:outerShdw blurRad="38100" dist="38100" dir="2700000" algn="tl">
                  <a:srgbClr val="000000">
                    <a:alpha val="43137"/>
                  </a:srgbClr>
                </a:outerShdw>
              </a:effectLst>
            </a:endParaRPr>
          </a:p>
          <a:p>
            <a:pPr>
              <a:lnSpc>
                <a:spcPct val="90000"/>
              </a:lnSpc>
              <a:defRPr/>
            </a:pPr>
            <a:r>
              <a:rPr lang="en-US" sz="4000" dirty="0" smtClean="0">
                <a:effectLst>
                  <a:outerShdw blurRad="38100" dist="38100" dir="2700000" algn="tl">
                    <a:srgbClr val="000000">
                      <a:alpha val="43137"/>
                    </a:srgbClr>
                  </a:outerShdw>
                </a:effectLst>
              </a:rPr>
              <a:t>Will help begin to treat diseases by altering our very genes‚ giving us new ones if ours are non-functional, changing bad genes for good ones.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mtClean="0"/>
              <a:t>Gene Therapy</a:t>
            </a:r>
          </a:p>
        </p:txBody>
      </p:sp>
      <p:sp>
        <p:nvSpPr>
          <p:cNvPr id="11267" name="Rectangle 4"/>
          <p:cNvSpPr>
            <a:spLocks noGrp="1" noChangeArrowheads="1"/>
          </p:cNvSpPr>
          <p:nvPr>
            <p:ph type="body" sz="half" idx="2"/>
          </p:nvPr>
        </p:nvSpPr>
        <p:spPr/>
        <p:txBody>
          <a:bodyPr/>
          <a:lstStyle/>
          <a:p>
            <a:r>
              <a:rPr lang="en-US" sz="2800" b="1" smtClean="0"/>
              <a:t>1990.</a:t>
            </a:r>
            <a:endParaRPr lang="en-US" sz="2800" smtClean="0"/>
          </a:p>
          <a:p>
            <a:r>
              <a:rPr lang="en-US" sz="2800" b="1" smtClean="0"/>
              <a:t>Gene therapy was used on patients for the first time.</a:t>
            </a:r>
            <a:endParaRPr lang="en-US" sz="2800" smtClean="0"/>
          </a:p>
          <a:p>
            <a:endParaRPr lang="en-US" sz="2800" smtClean="0"/>
          </a:p>
        </p:txBody>
      </p:sp>
      <p:pic>
        <p:nvPicPr>
          <p:cNvPr id="11268" name="Picture 6" descr="therapysmall"/>
          <p:cNvPicPr>
            <a:picLocks noGrp="1" noChangeAspect="1" noChangeArrowheads="1"/>
          </p:cNvPicPr>
          <p:nvPr>
            <p:ph type="clipArt" sz="half" idx="1"/>
          </p:nvPr>
        </p:nvPicPr>
        <p:blipFill>
          <a:blip r:embed="rId2" cstate="print"/>
          <a:srcRect/>
          <a:stretch>
            <a:fillRect/>
          </a:stretch>
        </p:blipFill>
        <p:spPr>
          <a:xfrm>
            <a:off x="685800" y="2336800"/>
            <a:ext cx="3810000" cy="3403600"/>
          </a:xfr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DNA Testing</a:t>
            </a:r>
          </a:p>
        </p:txBody>
      </p:sp>
      <p:sp>
        <p:nvSpPr>
          <p:cNvPr id="12291" name="Rectangle 4"/>
          <p:cNvSpPr>
            <a:spLocks noGrp="1" noChangeArrowheads="1"/>
          </p:cNvSpPr>
          <p:nvPr>
            <p:ph type="body" sz="half" idx="2"/>
          </p:nvPr>
        </p:nvSpPr>
        <p:spPr/>
        <p:txBody>
          <a:bodyPr/>
          <a:lstStyle/>
          <a:p>
            <a:r>
              <a:rPr lang="en-US" sz="2800" b="1" smtClean="0"/>
              <a:t>1995.</a:t>
            </a:r>
            <a:endParaRPr lang="en-US" sz="2800" smtClean="0"/>
          </a:p>
          <a:p>
            <a:r>
              <a:rPr lang="en-US" sz="2800" b="1" smtClean="0"/>
              <a:t>DNA testing in forensics cases gains fame in the O.J. Simpson trial.</a:t>
            </a:r>
            <a:endParaRPr lang="en-US" sz="2800" smtClean="0"/>
          </a:p>
          <a:p>
            <a:endParaRPr lang="en-US" sz="2800" smtClean="0"/>
          </a:p>
        </p:txBody>
      </p:sp>
      <p:sp>
        <p:nvSpPr>
          <p:cNvPr id="12292" name="Rectangle 5"/>
          <p:cNvSpPr>
            <a:spLocks noChangeArrowheads="1"/>
          </p:cNvSpPr>
          <p:nvPr/>
        </p:nvSpPr>
        <p:spPr bwMode="auto">
          <a:xfrm>
            <a:off x="0" y="1547813"/>
            <a:ext cx="9144000" cy="0"/>
          </a:xfrm>
          <a:prstGeom prst="rect">
            <a:avLst/>
          </a:prstGeom>
          <a:noFill/>
          <a:ln w="9525">
            <a:noFill/>
            <a:miter lim="800000"/>
            <a:headEnd/>
            <a:tailEnd/>
          </a:ln>
        </p:spPr>
        <p:txBody>
          <a:bodyPr>
            <a:spAutoFit/>
          </a:bodyPr>
          <a:lstStyle/>
          <a:p>
            <a:endParaRPr lang="en-US"/>
          </a:p>
        </p:txBody>
      </p:sp>
      <p:grpSp>
        <p:nvGrpSpPr>
          <p:cNvPr id="12293" name="Group 9"/>
          <p:cNvGrpSpPr>
            <a:grpSpLocks/>
          </p:cNvGrpSpPr>
          <p:nvPr/>
        </p:nvGrpSpPr>
        <p:grpSpPr bwMode="auto">
          <a:xfrm>
            <a:off x="2741613" y="1547813"/>
            <a:ext cx="3660775" cy="3763962"/>
            <a:chOff x="0" y="0"/>
            <a:chExt cx="2306" cy="2371"/>
          </a:xfrm>
        </p:grpSpPr>
        <p:sp>
          <p:nvSpPr>
            <p:cNvPr id="12295" name="Rectangle 6"/>
            <p:cNvSpPr>
              <a:spLocks noChangeArrowheads="1"/>
            </p:cNvSpPr>
            <p:nvPr/>
          </p:nvSpPr>
          <p:spPr bwMode="auto">
            <a:xfrm>
              <a:off x="0" y="0"/>
              <a:ext cx="2306" cy="0"/>
            </a:xfrm>
            <a:prstGeom prst="rect">
              <a:avLst/>
            </a:prstGeom>
            <a:noFill/>
            <a:ln w="9525">
              <a:noFill/>
              <a:miter lim="800000"/>
              <a:headEnd/>
              <a:tailEnd/>
            </a:ln>
          </p:spPr>
          <p:txBody>
            <a:bodyPr>
              <a:spAutoFit/>
            </a:bodyPr>
            <a:lstStyle/>
            <a:p>
              <a:endParaRPr lang="en-US"/>
            </a:p>
          </p:txBody>
        </p:sp>
        <p:sp>
          <p:nvSpPr>
            <p:cNvPr id="12296" name="Rectangle 7"/>
            <p:cNvSpPr>
              <a:spLocks noChangeArrowheads="1"/>
            </p:cNvSpPr>
            <p:nvPr/>
          </p:nvSpPr>
          <p:spPr bwMode="auto">
            <a:xfrm>
              <a:off x="0" y="0"/>
              <a:ext cx="2306" cy="2371"/>
            </a:xfrm>
            <a:prstGeom prst="rect">
              <a:avLst/>
            </a:prstGeom>
            <a:noFill/>
            <a:ln w="9525">
              <a:noFill/>
              <a:miter lim="800000"/>
              <a:headEnd/>
              <a:tailEnd/>
            </a:ln>
          </p:spPr>
          <p:txBody>
            <a:bodyPr/>
            <a:lstStyle/>
            <a:p>
              <a:pPr algn="ctr" eaLnBrk="1" hangingPunct="1"/>
              <a:r>
                <a:rPr lang="en-US"/>
                <a:t>  </a:t>
              </a:r>
              <a:r>
                <a:rPr lang="en-US" sz="21700"/>
                <a:t> </a:t>
              </a:r>
              <a:r>
                <a:rPr lang="en-US"/>
                <a:t>                          </a:t>
              </a:r>
            </a:p>
            <a:p>
              <a:pPr algn="ctr"/>
              <a:endParaRPr lang="en-US"/>
            </a:p>
          </p:txBody>
        </p:sp>
      </p:grpSp>
      <p:pic>
        <p:nvPicPr>
          <p:cNvPr id="12294" name="Picture 10" descr="O.J. Simpson"/>
          <p:cNvPicPr>
            <a:picLocks noGrp="1" noChangeAspect="1" noChangeArrowheads="1"/>
          </p:cNvPicPr>
          <p:nvPr>
            <p:ph type="clipArt" sz="half" idx="1"/>
          </p:nvPr>
        </p:nvPicPr>
        <p:blipFill>
          <a:blip r:embed="rId2" cstate="print"/>
          <a:srcRect/>
          <a:stretch>
            <a:fillRect/>
          </a:stretch>
        </p:blipFill>
        <p:spPr>
          <a:xfrm>
            <a:off x="1363663" y="1981200"/>
            <a:ext cx="2452687" cy="4114800"/>
          </a:xfr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mtClean="0"/>
              <a:t>Cloning  Begins</a:t>
            </a:r>
          </a:p>
        </p:txBody>
      </p:sp>
      <p:sp>
        <p:nvSpPr>
          <p:cNvPr id="13315" name="Rectangle 4"/>
          <p:cNvSpPr>
            <a:spLocks noGrp="1" noChangeArrowheads="1"/>
          </p:cNvSpPr>
          <p:nvPr>
            <p:ph type="body" sz="half" idx="2"/>
          </p:nvPr>
        </p:nvSpPr>
        <p:spPr>
          <a:xfrm>
            <a:off x="4876800" y="1981200"/>
            <a:ext cx="3962400" cy="4114800"/>
          </a:xfrm>
        </p:spPr>
        <p:txBody>
          <a:bodyPr/>
          <a:lstStyle/>
          <a:p>
            <a:pPr>
              <a:buClrTx/>
            </a:pPr>
            <a:r>
              <a:rPr lang="en-US" sz="2800" b="1" dirty="0" smtClean="0"/>
              <a:t>1997.</a:t>
            </a:r>
          </a:p>
          <a:p>
            <a:pPr>
              <a:buClrTx/>
            </a:pPr>
            <a:r>
              <a:rPr lang="en-US" sz="2800" b="1" dirty="0" smtClean="0"/>
              <a:t>Dolly </a:t>
            </a:r>
            <a:r>
              <a:rPr lang="en-US" sz="2800" b="1" dirty="0" smtClean="0"/>
              <a:t>the sheep - the first adult animal </a:t>
            </a:r>
            <a:r>
              <a:rPr lang="en-US" sz="2800" b="1" dirty="0" smtClean="0"/>
              <a:t>clone.</a:t>
            </a:r>
          </a:p>
          <a:p>
            <a:pPr>
              <a:buClrTx/>
            </a:pPr>
            <a:r>
              <a:rPr lang="en-US" sz="2800" dirty="0" smtClean="0">
                <a:hlinkClick r:id="rId2"/>
              </a:rPr>
              <a:t>http</a:t>
            </a:r>
            <a:r>
              <a:rPr lang="en-US" sz="2800" dirty="0">
                <a:hlinkClick r:id="rId2"/>
              </a:rPr>
              <a:t>://</a:t>
            </a:r>
            <a:r>
              <a:rPr lang="en-US" sz="2800" dirty="0" smtClean="0">
                <a:hlinkClick r:id="rId2"/>
              </a:rPr>
              <a:t>www.schooltube.com/video/79993a85a3ae0c3d6321/Cloning-Animation</a:t>
            </a:r>
            <a:endParaRPr lang="en-US" sz="2800" dirty="0" smtClean="0"/>
          </a:p>
          <a:p>
            <a:endParaRPr lang="en-US" sz="2800" dirty="0" smtClean="0"/>
          </a:p>
          <a:p>
            <a:endParaRPr lang="en-US" sz="2800" dirty="0" smtClean="0"/>
          </a:p>
        </p:txBody>
      </p:sp>
      <p:sp>
        <p:nvSpPr>
          <p:cNvPr id="13316" name="Rectangle 11"/>
          <p:cNvSpPr>
            <a:spLocks noChangeArrowheads="1"/>
          </p:cNvSpPr>
          <p:nvPr/>
        </p:nvSpPr>
        <p:spPr bwMode="auto">
          <a:xfrm>
            <a:off x="0" y="1624013"/>
            <a:ext cx="9144000" cy="0"/>
          </a:xfrm>
          <a:prstGeom prst="rect">
            <a:avLst/>
          </a:prstGeom>
          <a:noFill/>
          <a:ln w="9525">
            <a:noFill/>
            <a:miter lim="800000"/>
            <a:headEnd/>
            <a:tailEnd/>
          </a:ln>
        </p:spPr>
        <p:txBody>
          <a:bodyPr>
            <a:spAutoFit/>
          </a:bodyPr>
          <a:lstStyle/>
          <a:p>
            <a:endParaRPr lang="en-US"/>
          </a:p>
        </p:txBody>
      </p:sp>
      <p:grpSp>
        <p:nvGrpSpPr>
          <p:cNvPr id="13317" name="Group 15"/>
          <p:cNvGrpSpPr>
            <a:grpSpLocks/>
          </p:cNvGrpSpPr>
          <p:nvPr/>
        </p:nvGrpSpPr>
        <p:grpSpPr bwMode="auto">
          <a:xfrm>
            <a:off x="2741613" y="1624013"/>
            <a:ext cx="3660775" cy="3611562"/>
            <a:chOff x="0" y="0"/>
            <a:chExt cx="2306" cy="2275"/>
          </a:xfrm>
        </p:grpSpPr>
        <p:sp>
          <p:nvSpPr>
            <p:cNvPr id="13319" name="Rectangle 12"/>
            <p:cNvSpPr>
              <a:spLocks noChangeArrowheads="1"/>
            </p:cNvSpPr>
            <p:nvPr/>
          </p:nvSpPr>
          <p:spPr bwMode="auto">
            <a:xfrm>
              <a:off x="0" y="0"/>
              <a:ext cx="2306" cy="0"/>
            </a:xfrm>
            <a:prstGeom prst="rect">
              <a:avLst/>
            </a:prstGeom>
            <a:noFill/>
            <a:ln w="9525">
              <a:noFill/>
              <a:miter lim="800000"/>
              <a:headEnd/>
              <a:tailEnd/>
            </a:ln>
          </p:spPr>
          <p:txBody>
            <a:bodyPr>
              <a:spAutoFit/>
            </a:bodyPr>
            <a:lstStyle/>
            <a:p>
              <a:endParaRPr lang="en-US"/>
            </a:p>
          </p:txBody>
        </p:sp>
        <p:sp>
          <p:nvSpPr>
            <p:cNvPr id="13320" name="Rectangle 13"/>
            <p:cNvSpPr>
              <a:spLocks noChangeArrowheads="1"/>
            </p:cNvSpPr>
            <p:nvPr/>
          </p:nvSpPr>
          <p:spPr bwMode="auto">
            <a:xfrm>
              <a:off x="0" y="0"/>
              <a:ext cx="2306" cy="2275"/>
            </a:xfrm>
            <a:prstGeom prst="rect">
              <a:avLst/>
            </a:prstGeom>
            <a:noFill/>
            <a:ln w="9525">
              <a:noFill/>
              <a:miter lim="800000"/>
              <a:headEnd/>
              <a:tailEnd/>
            </a:ln>
          </p:spPr>
          <p:txBody>
            <a:bodyPr/>
            <a:lstStyle/>
            <a:p>
              <a:pPr algn="ctr" eaLnBrk="1" hangingPunct="1"/>
              <a:r>
                <a:rPr lang="en-US" dirty="0"/>
                <a:t>  </a:t>
              </a:r>
              <a:r>
                <a:rPr lang="en-US" sz="20700" dirty="0"/>
                <a:t> </a:t>
              </a:r>
              <a:r>
                <a:rPr lang="en-US" dirty="0"/>
                <a:t>                                    </a:t>
              </a:r>
            </a:p>
          </p:txBody>
        </p:sp>
      </p:grpSp>
      <p:pic>
        <p:nvPicPr>
          <p:cNvPr id="13318" name="Picture 16" descr="dolly"/>
          <p:cNvPicPr>
            <a:picLocks noGrp="1" noChangeAspect="1" noChangeArrowheads="1"/>
          </p:cNvPicPr>
          <p:nvPr>
            <p:ph type="clipArt" sz="half" idx="1"/>
          </p:nvPr>
        </p:nvPicPr>
        <p:blipFill>
          <a:blip r:embed="rId3" cstate="print"/>
          <a:srcRect/>
          <a:stretch>
            <a:fillRect/>
          </a:stretch>
        </p:blipFill>
        <p:spPr>
          <a:xfrm>
            <a:off x="790575" y="1981200"/>
            <a:ext cx="3598863" cy="4114800"/>
          </a:xfr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ERENE">
  <a:themeElements>
    <a:clrScheme name="">
      <a:dk1>
        <a:srgbClr val="333333"/>
      </a:dk1>
      <a:lt1>
        <a:srgbClr val="A9BDA9"/>
      </a:lt1>
      <a:dk2>
        <a:srgbClr val="004C2B"/>
      </a:dk2>
      <a:lt2>
        <a:srgbClr val="578963"/>
      </a:lt2>
      <a:accent1>
        <a:srgbClr val="FFCCCC"/>
      </a:accent1>
      <a:accent2>
        <a:srgbClr val="B3E1B3"/>
      </a:accent2>
      <a:accent3>
        <a:srgbClr val="D1DBD1"/>
      </a:accent3>
      <a:accent4>
        <a:srgbClr val="2A2A2A"/>
      </a:accent4>
      <a:accent5>
        <a:srgbClr val="FFE2E2"/>
      </a:accent5>
      <a:accent6>
        <a:srgbClr val="A2CCA2"/>
      </a:accent6>
      <a:hlink>
        <a:srgbClr val="BDD7E5"/>
      </a:hlink>
      <a:folHlink>
        <a:srgbClr val="D2AAD2"/>
      </a:folHlink>
    </a:clrScheme>
    <a:fontScheme name="SEREN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SERENE 1">
        <a:dk1>
          <a:srgbClr val="333333"/>
        </a:dk1>
        <a:lt1>
          <a:srgbClr val="A9BDA9"/>
        </a:lt1>
        <a:dk2>
          <a:srgbClr val="004C2B"/>
        </a:dk2>
        <a:lt2>
          <a:srgbClr val="578963"/>
        </a:lt2>
        <a:accent1>
          <a:srgbClr val="E1B7B7"/>
        </a:accent1>
        <a:accent2>
          <a:srgbClr val="B3E1B3"/>
        </a:accent2>
        <a:accent3>
          <a:srgbClr val="D1DBD1"/>
        </a:accent3>
        <a:accent4>
          <a:srgbClr val="2A2A2A"/>
        </a:accent4>
        <a:accent5>
          <a:srgbClr val="EED8D8"/>
        </a:accent5>
        <a:accent6>
          <a:srgbClr val="A2CCA2"/>
        </a:accent6>
        <a:hlink>
          <a:srgbClr val="BDD7E5"/>
        </a:hlink>
        <a:folHlink>
          <a:srgbClr val="D2AAD2"/>
        </a:folHlink>
      </a:clrScheme>
      <a:clrMap bg1="lt1" tx1="dk1" bg2="lt2" tx2="dk2" accent1="accent1" accent2="accent2" accent3="accent3" accent4="accent4" accent5="accent5" accent6="accent6" hlink="hlink" folHlink="folHlink"/>
    </a:extraClrScheme>
    <a:extraClrScheme>
      <a:clrScheme name="SERENE 2">
        <a:dk1>
          <a:srgbClr val="333333"/>
        </a:dk1>
        <a:lt1>
          <a:srgbClr val="FFFFFF"/>
        </a:lt1>
        <a:dk2>
          <a:srgbClr val="004C2B"/>
        </a:dk2>
        <a:lt2>
          <a:srgbClr val="578963"/>
        </a:lt2>
        <a:accent1>
          <a:srgbClr val="E1B7B7"/>
        </a:accent1>
        <a:accent2>
          <a:srgbClr val="B3E1B3"/>
        </a:accent2>
        <a:accent3>
          <a:srgbClr val="FFFFFF"/>
        </a:accent3>
        <a:accent4>
          <a:srgbClr val="2A2A2A"/>
        </a:accent4>
        <a:accent5>
          <a:srgbClr val="EED8D8"/>
        </a:accent5>
        <a:accent6>
          <a:srgbClr val="A2CCA2"/>
        </a:accent6>
        <a:hlink>
          <a:srgbClr val="BDD7E5"/>
        </a:hlink>
        <a:folHlink>
          <a:srgbClr val="D2AAD2"/>
        </a:folHlink>
      </a:clrScheme>
      <a:clrMap bg1="lt1" tx1="dk1" bg2="lt2" tx2="dk2" accent1="accent1" accent2="accent2" accent3="accent3" accent4="accent4" accent5="accent5" accent6="accent6" hlink="hlink" folHlink="folHlink"/>
    </a:extraClrScheme>
    <a:extraClrScheme>
      <a:clrScheme name="SERENE 3">
        <a:dk1>
          <a:srgbClr val="000000"/>
        </a:dk1>
        <a:lt1>
          <a:srgbClr val="FFFFFF"/>
        </a:lt1>
        <a:dk2>
          <a:srgbClr val="000000"/>
        </a:dk2>
        <a:lt2>
          <a:srgbClr val="393939"/>
        </a:lt2>
        <a:accent1>
          <a:srgbClr val="CBCBCB"/>
        </a:accent1>
        <a:accent2>
          <a:srgbClr val="808080"/>
        </a:accent2>
        <a:accent3>
          <a:srgbClr val="FFFFFF"/>
        </a:accent3>
        <a:accent4>
          <a:srgbClr val="000000"/>
        </a:accent4>
        <a:accent5>
          <a:srgbClr val="E2E2E2"/>
        </a:accent5>
        <a:accent6>
          <a:srgbClr val="737373"/>
        </a:accent6>
        <a:hlink>
          <a:srgbClr val="B2B2B2"/>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1274</TotalTime>
  <Words>849</Words>
  <Application>Microsoft Office PowerPoint</Application>
  <PresentationFormat>On-screen Show (4:3)</PresentationFormat>
  <Paragraphs>116</Paragraphs>
  <Slides>33</Slides>
  <Notes>2</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SERENE</vt:lpstr>
      <vt:lpstr>Genetic   Disorders</vt:lpstr>
      <vt:lpstr>Genetic code</vt:lpstr>
      <vt:lpstr>DNA Fingerprinting</vt:lpstr>
      <vt:lpstr>Human Genome Project</vt:lpstr>
      <vt:lpstr>Human Genome Project</vt:lpstr>
      <vt:lpstr>Human Genome Project</vt:lpstr>
      <vt:lpstr>Gene Therapy</vt:lpstr>
      <vt:lpstr>DNA Testing</vt:lpstr>
      <vt:lpstr>Cloning  Begins</vt:lpstr>
      <vt:lpstr>Genetic Disorders </vt:lpstr>
      <vt:lpstr>Sickle Cell Anemia</vt:lpstr>
      <vt:lpstr>Sickle Cell </vt:lpstr>
      <vt:lpstr>Mutations</vt:lpstr>
      <vt:lpstr>PowerPoint Presentation</vt:lpstr>
      <vt:lpstr>Would You Want to Know? </vt:lpstr>
      <vt:lpstr>Sickle Cell</vt:lpstr>
      <vt:lpstr>Sickle Cell</vt:lpstr>
      <vt:lpstr>Index Card Activity</vt:lpstr>
      <vt:lpstr>Pair Up Randomly</vt:lpstr>
      <vt:lpstr>Tay-Sachs Disease:  fatal genetic disorder that causes progressive destruction of the brain in young children.</vt:lpstr>
      <vt:lpstr>Tay-Sachs Disease</vt:lpstr>
      <vt:lpstr>PowerPoint Presentation</vt:lpstr>
      <vt:lpstr>Mutation of Genes - Cancer</vt:lpstr>
      <vt:lpstr>Gene Mutation</vt:lpstr>
      <vt:lpstr>Discussion</vt:lpstr>
      <vt:lpstr>What happens next? (Slideshow)</vt:lpstr>
      <vt:lpstr>What is Cancer? Animation Video</vt:lpstr>
      <vt:lpstr>Cancer – Good Cells Gone Bad</vt:lpstr>
      <vt:lpstr>Textbook – Page 403</vt:lpstr>
      <vt:lpstr>So.........Is Cancer Genetic? </vt:lpstr>
      <vt:lpstr>Cancer Facts:  How Does Lung Cancer Develop Video</vt:lpstr>
      <vt:lpstr>DNA – So What is It?</vt:lpstr>
      <vt:lpstr>Extracting DNA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Genetic Disorders</dc:title>
  <dc:creator>Myran Cole</dc:creator>
  <cp:lastModifiedBy>Brandi</cp:lastModifiedBy>
  <cp:revision>50</cp:revision>
  <dcterms:created xsi:type="dcterms:W3CDTF">2003-02-02T19:22:17Z</dcterms:created>
  <dcterms:modified xsi:type="dcterms:W3CDTF">2013-01-21T15:42:08Z</dcterms:modified>
</cp:coreProperties>
</file>